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9"/>
  </p:notesMasterIdLst>
  <p:sldIdLst>
    <p:sldId id="257" r:id="rId2"/>
    <p:sldId id="263" r:id="rId3"/>
    <p:sldId id="428" r:id="rId4"/>
    <p:sldId id="440" r:id="rId5"/>
    <p:sldId id="452" r:id="rId6"/>
    <p:sldId id="429" r:id="rId7"/>
    <p:sldId id="441" r:id="rId8"/>
    <p:sldId id="453" r:id="rId9"/>
    <p:sldId id="430" r:id="rId10"/>
    <p:sldId id="442" r:id="rId11"/>
    <p:sldId id="454" r:id="rId12"/>
    <p:sldId id="431" r:id="rId13"/>
    <p:sldId id="443" r:id="rId14"/>
    <p:sldId id="455" r:id="rId15"/>
    <p:sldId id="432" r:id="rId16"/>
    <p:sldId id="444" r:id="rId17"/>
    <p:sldId id="456" r:id="rId18"/>
    <p:sldId id="433" r:id="rId19"/>
    <p:sldId id="445" r:id="rId20"/>
    <p:sldId id="457" r:id="rId21"/>
    <p:sldId id="434" r:id="rId22"/>
    <p:sldId id="446" r:id="rId23"/>
    <p:sldId id="458" r:id="rId24"/>
    <p:sldId id="435" r:id="rId25"/>
    <p:sldId id="447" r:id="rId26"/>
    <p:sldId id="459" r:id="rId27"/>
    <p:sldId id="436" r:id="rId28"/>
    <p:sldId id="448" r:id="rId29"/>
    <p:sldId id="460" r:id="rId30"/>
    <p:sldId id="437" r:id="rId31"/>
    <p:sldId id="449" r:id="rId32"/>
    <p:sldId id="461" r:id="rId33"/>
    <p:sldId id="438" r:id="rId34"/>
    <p:sldId id="450" r:id="rId35"/>
    <p:sldId id="462" r:id="rId36"/>
    <p:sldId id="439" r:id="rId37"/>
    <p:sldId id="451" r:id="rId38"/>
    <p:sldId id="463" r:id="rId39"/>
    <p:sldId id="402" r:id="rId40"/>
    <p:sldId id="465" r:id="rId41"/>
    <p:sldId id="370" r:id="rId42"/>
    <p:sldId id="419" r:id="rId43"/>
    <p:sldId id="427" r:id="rId44"/>
    <p:sldId id="375" r:id="rId45"/>
    <p:sldId id="425" r:id="rId46"/>
    <p:sldId id="421" r:id="rId47"/>
    <p:sldId id="422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.-H. Jeon" initials="CJ" lastIdx="1" clrIdx="0">
    <p:extLst>
      <p:ext uri="{19B8F6BF-5375-455C-9EA6-DF929625EA0E}">
        <p15:presenceInfo xmlns:p15="http://schemas.microsoft.com/office/powerpoint/2012/main" userId="8173da272627e0b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86" autoAdjust="0"/>
    <p:restoredTop sz="93391" autoAdjust="0"/>
  </p:normalViewPr>
  <p:slideViewPr>
    <p:cSldViewPr snapToGrid="0">
      <p:cViewPr varScale="1">
        <p:scale>
          <a:sx n="63" d="100"/>
          <a:sy n="63" d="100"/>
        </p:scale>
        <p:origin x="81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1" d="100"/>
          <a:sy n="51" d="100"/>
        </p:scale>
        <p:origin x="1296" y="29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10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265056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11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601406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‘-</a:t>
            </a:r>
            <a:r>
              <a:rPr lang="ko-KR" altLang="en-US" dirty="0"/>
              <a:t>아</a:t>
            </a:r>
            <a:r>
              <a:rPr lang="en-US" altLang="ko-KR" dirty="0"/>
              <a:t>/</a:t>
            </a:r>
            <a:r>
              <a:rPr lang="ko-KR" altLang="en-US" dirty="0"/>
              <a:t>어 </a:t>
            </a:r>
            <a:r>
              <a:rPr lang="ko-KR" altLang="en-US" dirty="0" err="1"/>
              <a:t>내다＇는</a:t>
            </a:r>
            <a:r>
              <a:rPr lang="ko-KR" altLang="en-US" dirty="0"/>
              <a:t> 동사에 붙어 앞의 행위를 끝내 이루게 됨을 말할 때 사용한다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0280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13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545794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14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545863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‘</a:t>
            </a:r>
            <a:r>
              <a:rPr lang="ko-KR" altLang="en-US" dirty="0"/>
              <a:t>을</a:t>
            </a:r>
            <a:r>
              <a:rPr lang="en-US" altLang="ko-KR" dirty="0"/>
              <a:t>/</a:t>
            </a:r>
            <a:r>
              <a:rPr lang="ko-KR" altLang="en-US" dirty="0"/>
              <a:t>를 </a:t>
            </a:r>
            <a:r>
              <a:rPr lang="ko-KR" altLang="en-US" dirty="0" err="1"/>
              <a:t>통해＇는</a:t>
            </a:r>
            <a:r>
              <a:rPr lang="ko-KR" altLang="en-US" dirty="0"/>
              <a:t> 명사에 붙어 앞의 명사가 뒤의 행위나 상황의 매개가 되거나 연결하는 수단이 됨을 나타낼 때 사용한다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6448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16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344832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17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601406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‘(</a:t>
            </a:r>
            <a:r>
              <a:rPr lang="ko-KR" altLang="en-US" dirty="0"/>
              <a:t>으</a:t>
            </a:r>
            <a:r>
              <a:rPr lang="en-US" altLang="ko-KR" dirty="0"/>
              <a:t>)</a:t>
            </a:r>
            <a:r>
              <a:rPr lang="ko-KR" altLang="en-US" dirty="0"/>
              <a:t>ㄹ 만큼＇은 동사에 붙어 뒤 절의 내용이 앞 절의 내용과 비슷한 정도나 수량임을 나타낼 때 사용한다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0280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19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54579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8664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20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545863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‘~</a:t>
            </a:r>
            <a:r>
              <a:rPr lang="ko-KR" altLang="en-US" dirty="0"/>
              <a:t>더라도</a:t>
            </a:r>
            <a:r>
              <a:rPr lang="en-US" altLang="ko-KR" dirty="0"/>
              <a:t>’</a:t>
            </a:r>
            <a:r>
              <a:rPr lang="ko-KR" altLang="en-US" dirty="0"/>
              <a:t>는 동사나 형용사에 붙어 앞 절을 가정하거나 인정해도 뒤 절은 그 기대에 어긋남을 나타낼 때 사용한다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6448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22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265056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23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601406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‘-</a:t>
            </a:r>
            <a:r>
              <a:rPr lang="ko-KR" altLang="en-US" dirty="0"/>
              <a:t>기나 하다</a:t>
            </a:r>
            <a:r>
              <a:rPr lang="en-US" altLang="ko-KR" dirty="0"/>
              <a:t>’</a:t>
            </a:r>
            <a:r>
              <a:rPr lang="ko-KR" altLang="en-US" dirty="0"/>
              <a:t>는 동사</a:t>
            </a:r>
            <a:r>
              <a:rPr lang="en-US" altLang="ko-KR" dirty="0"/>
              <a:t>, </a:t>
            </a:r>
            <a:r>
              <a:rPr lang="ko-KR" altLang="en-US" dirty="0"/>
              <a:t>형용사에 붙어 어떤 일이나 상황이 이루어지기를 기대하기 어렵지만 그래도 그것이 조금이라도 이루어지기를 바라는 뜻을 나타낼 때 사용한다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02804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25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5457949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26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3611006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‘-</a:t>
            </a:r>
            <a:r>
              <a:rPr lang="ko-KR" altLang="en-US" dirty="0"/>
              <a:t>에도 불구하고</a:t>
            </a:r>
            <a:r>
              <a:rPr lang="en-US" altLang="ko-KR" dirty="0"/>
              <a:t>’</a:t>
            </a:r>
            <a:r>
              <a:rPr lang="ko-KR" altLang="en-US" dirty="0"/>
              <a:t>는 명사에 붙어 앞의 내용에서 기대하는 것과 다른 상황이 디 절에 나옴을 말할 때 사용한다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64482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28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2650565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29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358880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’-</a:t>
            </a:r>
            <a:r>
              <a:rPr lang="ko-KR" altLang="en-US" dirty="0"/>
              <a:t>곤 하다</a:t>
            </a:r>
            <a:r>
              <a:rPr lang="en-US" altLang="ko-KR" dirty="0"/>
              <a:t>’</a:t>
            </a:r>
            <a:r>
              <a:rPr lang="ko-KR" altLang="en-US" dirty="0"/>
              <a:t>는 동사에 붙어 어떤 상항이 반복되는 것을 나타낼 때 사용한다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64482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‘(</a:t>
            </a:r>
            <a:r>
              <a:rPr lang="ko-KR" altLang="en-US" dirty="0"/>
              <a:t>으</a:t>
            </a:r>
            <a:r>
              <a:rPr lang="en-US" altLang="ko-KR" dirty="0"/>
              <a:t>)</a:t>
            </a:r>
            <a:r>
              <a:rPr lang="ko-KR" altLang="en-US" dirty="0"/>
              <a:t>ㄴ</a:t>
            </a:r>
            <a:r>
              <a:rPr lang="en-US" altLang="ko-KR" dirty="0"/>
              <a:t>/</a:t>
            </a:r>
            <a:r>
              <a:rPr lang="ko-KR" altLang="en-US" dirty="0"/>
              <a:t>는 듯하다</a:t>
            </a:r>
            <a:r>
              <a:rPr lang="en-US" altLang="ko-KR" dirty="0"/>
              <a:t>’</a:t>
            </a:r>
            <a:r>
              <a:rPr lang="ko-KR" altLang="en-US" dirty="0"/>
              <a:t>는 동사나 형용사에 붙어 앞의 행위나 상태 등에 있음을 추측할 때 사용한다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02804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31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1097186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32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5458639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‘-</a:t>
            </a:r>
            <a:r>
              <a:rPr lang="ko-KR" altLang="en-US" dirty="0"/>
              <a:t>뿐만 아니라</a:t>
            </a:r>
            <a:r>
              <a:rPr lang="en-US" altLang="ko-KR" dirty="0"/>
              <a:t>’</a:t>
            </a:r>
            <a:r>
              <a:rPr lang="ko-KR" altLang="en-US" dirty="0"/>
              <a:t>는 명사에 붙어 앞의 내용 이외에도 뒤의 내용이 더 있음을 나타낼 때 사용한다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64482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34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2650565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35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3588800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‘-</a:t>
            </a:r>
            <a:r>
              <a:rPr lang="ko-KR" altLang="en-US" dirty="0"/>
              <a:t>기는 커녕＇은 동사에 붙어 앞 내용을 당연히 이루어지기 어렵고 그것보다 더 실현가능성이 없는 뒤의 내용은 더욱 더 이루어지기 어려움을 </a:t>
            </a:r>
            <a:r>
              <a:rPr lang="ko-KR" altLang="en-US"/>
              <a:t>나타낼 때 </a:t>
            </a:r>
            <a:r>
              <a:rPr lang="ko-KR" altLang="en-US" dirty="0"/>
              <a:t>사용한다</a:t>
            </a:r>
            <a:r>
              <a:rPr lang="en-US" altLang="ko-KR" dirty="0"/>
              <a:t>.</a:t>
            </a:r>
          </a:p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02804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37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1097186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38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5458639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alt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4072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4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2650565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alt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29890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r>
              <a:rPr lang="ko-KR" altLang="en-US" sz="1200" dirty="0"/>
              <a:t>도입질문을 한다</a:t>
            </a:r>
            <a:r>
              <a:rPr lang="en-US" altLang="ko-KR" sz="1200" dirty="0"/>
              <a:t>: </a:t>
            </a:r>
            <a:r>
              <a:rPr lang="ko-KR" altLang="en-US" sz="1200" dirty="0"/>
              <a:t>그림에 무엇이 있나요</a:t>
            </a:r>
            <a:r>
              <a:rPr lang="en-US" altLang="ko-KR" sz="1200" dirty="0"/>
              <a:t>? </a:t>
            </a:r>
            <a:r>
              <a:rPr lang="ko-KR" altLang="en-US" sz="1200" dirty="0"/>
              <a:t>북극곰</a:t>
            </a:r>
            <a:r>
              <a:rPr lang="en-US" altLang="ko-KR" sz="1200" dirty="0"/>
              <a:t>, Global Warning</a:t>
            </a:r>
          </a:p>
          <a:p>
            <a:pPr marL="228600" indent="-228600">
              <a:buAutoNum type="arabicParenR"/>
            </a:pPr>
            <a:r>
              <a:rPr lang="ko-KR" altLang="en-US" sz="1200" dirty="0"/>
              <a:t>본문을 듣기 전에 그림을 보고 듣기 내용을 유추해본다</a:t>
            </a:r>
            <a:r>
              <a:rPr lang="en-US" altLang="ko-KR" sz="1200" dirty="0"/>
              <a:t>. </a:t>
            </a:r>
          </a:p>
          <a:p>
            <a:pPr marL="228600" indent="-228600">
              <a:buAutoNum type="arabicParenR"/>
            </a:pPr>
            <a:r>
              <a:rPr lang="ko-KR" altLang="en-US" sz="1200" dirty="0"/>
              <a:t>자막을 보지 않고 듣도록 한다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r>
              <a:rPr lang="en-US" altLang="ko-KR" sz="1200" dirty="0"/>
              <a:t>4)   </a:t>
            </a:r>
            <a:r>
              <a:rPr lang="ko-KR" altLang="en-US" sz="1200" dirty="0"/>
              <a:t>이해질문</a:t>
            </a:r>
            <a:r>
              <a:rPr lang="en-US" altLang="ko-KR" sz="1200" dirty="0"/>
              <a:t>: 4</a:t>
            </a:r>
            <a:r>
              <a:rPr lang="ko-KR" altLang="en-US" sz="1200" dirty="0"/>
              <a:t>월 </a:t>
            </a:r>
            <a:r>
              <a:rPr lang="en-US" altLang="ko-KR" sz="1200" dirty="0"/>
              <a:t>22</a:t>
            </a:r>
            <a:r>
              <a:rPr lang="ko-KR" altLang="en-US" sz="1200" dirty="0"/>
              <a:t>일은 무슨 날인가요</a:t>
            </a:r>
            <a:r>
              <a:rPr lang="en-US" altLang="ko-KR" sz="1200" dirty="0"/>
              <a:t>?</a:t>
            </a:r>
            <a:r>
              <a:rPr lang="ko-KR" altLang="en-US" sz="1200" dirty="0"/>
              <a:t> 지구의 날</a:t>
            </a:r>
            <a:endParaRPr lang="en-US" altLang="ko-KR" sz="1200" dirty="0"/>
          </a:p>
          <a:p>
            <a:pPr marL="0" indent="0">
              <a:buNone/>
            </a:pPr>
            <a:r>
              <a:rPr lang="ko-KR" altLang="en-US" sz="1200" dirty="0"/>
              <a:t>                      생활 속에서 지구를 위해서 실천할 수 있는 방법은 무엇인가요</a:t>
            </a:r>
            <a:r>
              <a:rPr lang="en-US" altLang="ko-KR" sz="1200" dirty="0"/>
              <a:t>? </a:t>
            </a:r>
            <a:r>
              <a:rPr lang="ko-KR" altLang="en-US" sz="1200" dirty="0"/>
              <a:t>나무를 가지고 만드는 휴지나 종이 아끼기</a:t>
            </a:r>
            <a:endParaRPr lang="en-US" altLang="ko-KR" dirty="0"/>
          </a:p>
          <a:p>
            <a:pPr marL="228600" indent="-228600">
              <a:buAutoNum type="arabicParenR" startAt="5"/>
            </a:pPr>
            <a:r>
              <a:rPr lang="ko-KR" altLang="en-US" sz="1200" dirty="0"/>
              <a:t>답을 생각하면서 다시 듣는다</a:t>
            </a:r>
            <a:r>
              <a:rPr lang="en-US" altLang="ko-KR" sz="1200" dirty="0"/>
              <a:t>.</a:t>
            </a:r>
          </a:p>
          <a:p>
            <a:pPr marL="228600" indent="-228600">
              <a:buAutoNum type="arabicParenR" startAt="5"/>
            </a:pPr>
            <a:r>
              <a:rPr lang="ko-KR" altLang="en-US" sz="1200" dirty="0"/>
              <a:t>한 문장 씩 듣고 따라 하게 한다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r>
              <a:rPr lang="en-US" altLang="ko-KR" sz="1200" dirty="0"/>
              <a:t>7)   </a:t>
            </a:r>
            <a:r>
              <a:rPr lang="ko-KR" altLang="en-US" sz="1200" dirty="0"/>
              <a:t>과제</a:t>
            </a:r>
            <a:r>
              <a:rPr lang="en-US" altLang="ko-KR" sz="1200" dirty="0"/>
              <a:t>: </a:t>
            </a:r>
            <a:r>
              <a:rPr lang="ko-KR" altLang="en-US" sz="1200" dirty="0"/>
              <a:t>혼자 혹은 가족과 역할을 나누어 감정을 실어 대화를 읽고 녹음</a:t>
            </a:r>
            <a:r>
              <a:rPr lang="en-US" altLang="ko-KR" sz="1200" dirty="0"/>
              <a:t>/</a:t>
            </a:r>
            <a:r>
              <a:rPr lang="ko-KR" altLang="en-US" sz="1200" dirty="0"/>
              <a:t>녹화해서 교사에게 보낸다</a:t>
            </a:r>
            <a:r>
              <a:rPr lang="en-US" altLang="ko-KR" sz="1200" dirty="0"/>
              <a:t>.(</a:t>
            </a:r>
            <a:r>
              <a:rPr lang="ko-KR" altLang="en-US" sz="1200" dirty="0"/>
              <a:t>카톡</a:t>
            </a:r>
            <a:r>
              <a:rPr lang="en-US" altLang="ko-KR" sz="1200" dirty="0"/>
              <a:t>, </a:t>
            </a:r>
            <a:r>
              <a:rPr lang="ko-KR" altLang="en-US" sz="1200" dirty="0"/>
              <a:t>이메일</a:t>
            </a:r>
            <a:r>
              <a:rPr lang="en-US" altLang="ko-KR" sz="1200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90589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듣기 질문</a:t>
            </a:r>
            <a:endParaRPr lang="en-US" altLang="ko-KR" sz="1200" dirty="0"/>
          </a:p>
          <a:p>
            <a:pPr marL="228600" indent="-228600">
              <a:buAutoNum type="arabicPeriod"/>
            </a:pPr>
            <a:r>
              <a:rPr lang="en-US" altLang="ko-KR" sz="1200" dirty="0"/>
              <a:t>4</a:t>
            </a:r>
            <a:r>
              <a:rPr lang="ko-KR" altLang="en-US" sz="1200" dirty="0"/>
              <a:t>월 </a:t>
            </a:r>
            <a:r>
              <a:rPr lang="en-US" altLang="ko-KR" sz="1200" dirty="0"/>
              <a:t>22</a:t>
            </a:r>
            <a:r>
              <a:rPr lang="ko-KR" altLang="en-US" sz="1200" dirty="0"/>
              <a:t>일은 무슨 날인가요</a:t>
            </a:r>
            <a:r>
              <a:rPr lang="en-US" altLang="ko-KR" sz="1200" dirty="0"/>
              <a:t>?</a:t>
            </a:r>
            <a:r>
              <a:rPr lang="ko-KR" altLang="en-US" sz="1200" dirty="0"/>
              <a:t> 지구의 날</a:t>
            </a:r>
            <a:endParaRPr lang="en-US" altLang="ko-KR" sz="1200" dirty="0"/>
          </a:p>
          <a:p>
            <a:pPr marL="228600" indent="-228600">
              <a:buAutoNum type="arabicPeriod"/>
            </a:pPr>
            <a:r>
              <a:rPr lang="ko-KR" altLang="en-US" sz="1200" dirty="0"/>
              <a:t>생활 속에서 지구를 위해서 실천할 수 있는 방법은 무엇인가요</a:t>
            </a:r>
            <a:r>
              <a:rPr lang="en-US" altLang="ko-KR" sz="1200" dirty="0"/>
              <a:t>? </a:t>
            </a:r>
            <a:r>
              <a:rPr lang="ko-KR" altLang="en-US" sz="1200" dirty="0"/>
              <a:t>나무를 가지고 만드는 휴지나 종이 아끼기</a:t>
            </a: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00673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여러분이 생활 속에서 실천하고 있는 환경보호 방법은 무엇이 있나요</a:t>
            </a:r>
            <a:r>
              <a:rPr lang="en-US" altLang="ko-KR" dirty="0"/>
              <a:t>? </a:t>
            </a:r>
            <a:r>
              <a:rPr lang="ko-KR" altLang="en-US" dirty="0"/>
              <a:t>함께 이야기해봐요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endParaRPr lang="en-US" alt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42622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51065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42984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52493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738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5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601406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‘(</a:t>
            </a:r>
            <a:r>
              <a:rPr lang="ko-KR" altLang="en-US" dirty="0"/>
              <a:t>으</a:t>
            </a:r>
            <a:r>
              <a:rPr lang="en-US" altLang="ko-KR" dirty="0"/>
              <a:t>)</a:t>
            </a:r>
            <a:r>
              <a:rPr lang="ko-KR" altLang="en-US" dirty="0"/>
              <a:t>ㄴ</a:t>
            </a:r>
            <a:r>
              <a:rPr lang="en-US" altLang="ko-KR" dirty="0"/>
              <a:t>/</a:t>
            </a:r>
            <a:r>
              <a:rPr lang="ko-KR" altLang="en-US" dirty="0"/>
              <a:t>는 데다가</a:t>
            </a:r>
            <a:r>
              <a:rPr lang="en-US" altLang="ko-KR" dirty="0"/>
              <a:t>’</a:t>
            </a:r>
            <a:r>
              <a:rPr lang="ko-KR" altLang="en-US" dirty="0"/>
              <a:t>는 동사나 형용사에 붙어 이미 일어난 사실이나 상황에 또 다른 상황이 덧붙여지는 것을 나타낼 때 사용한다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0280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7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545794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8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545863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‘</a:t>
            </a:r>
            <a:r>
              <a:rPr lang="en-US" altLang="ko-KR" dirty="0"/>
              <a:t>-(</a:t>
            </a:r>
            <a:r>
              <a:rPr lang="ko-KR" altLang="en-US" dirty="0"/>
              <a:t>으</a:t>
            </a:r>
            <a:r>
              <a:rPr lang="en-US" altLang="ko-KR" dirty="0"/>
              <a:t>)</a:t>
            </a:r>
            <a:r>
              <a:rPr lang="ko-KR" altLang="en-US" dirty="0"/>
              <a:t>ㄹ수록＇은 동사</a:t>
            </a:r>
            <a:r>
              <a:rPr lang="en-US" altLang="ko-KR" dirty="0"/>
              <a:t>, </a:t>
            </a:r>
            <a:r>
              <a:rPr lang="ko-KR" altLang="en-US" dirty="0"/>
              <a:t>형용사에 붙어 앞 절의 상황이나 정도가 더 심해질 경우</a:t>
            </a:r>
            <a:r>
              <a:rPr lang="en-US" altLang="ko-KR" dirty="0"/>
              <a:t>, </a:t>
            </a:r>
            <a:r>
              <a:rPr lang="ko-KR" altLang="en-US" dirty="0" err="1"/>
              <a:t>뒤절의</a:t>
            </a:r>
            <a:r>
              <a:rPr lang="ko-KR" altLang="en-US" dirty="0"/>
              <a:t> 상황이나 정도도 더하거나 </a:t>
            </a:r>
            <a:r>
              <a:rPr lang="ko-KR" altLang="en-US" dirty="0" err="1"/>
              <a:t>덜해짐을</a:t>
            </a:r>
            <a:r>
              <a:rPr lang="ko-KR" altLang="en-US" dirty="0"/>
              <a:t> 나타낼 때 사용한다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644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CDF70-9235-0040-A2F2-E8E6C7A2A5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7A44E2-FBB8-C048-9F5B-A2055E0DC3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B226B7-6529-E041-84A8-6A5DC2679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291111-4D7C-F943-B2C2-C49B9CD2F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DC981C-E66D-B645-9F79-9930D1CA4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4713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A0A81-4ACC-6B43-B6E5-C6D17B65E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C3F3E4-6AD7-D144-B125-1E70124A84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159657-698A-0B41-9AD6-C872C0A6C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CACC0B-16BB-4D4D-BBB0-F73C86530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AD7468-FD1C-4542-ABE1-9662D62F5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367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0765DD-EA9C-A34B-8959-CAFF9CD251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191986-8151-8D41-8285-11FB6CD676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F98049-D62D-7943-A4B1-4905D1610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D91627-5816-5242-B0D7-40A11E8BF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9CDA71-0E8C-3A42-A729-817DFD349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3529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1F552-9DB2-024C-9226-8B10D19EF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140B74-F1D2-4A41-84E0-C613725EAF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2A6CC9-41A0-4E45-B3B4-25DCCA2E9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C508E8-C188-1E48-AAF2-247179ACB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B1A26-B98E-5C41-A23E-F0AEAAF3A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9707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7B1A2-4A6E-F947-B4D5-4574DC23B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1067F7-9698-4B45-AC9B-8B02EC901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78C84E-9841-1E40-9FB3-4843E7195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43ED30-E25B-D74A-96EE-3A50863B0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91DACF-2C3B-C241-BB15-CBD4BC945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392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11CA5-5C17-D648-8373-B3B38A74E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03FE3-292E-5C4D-AEF8-A46C08FBA4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F4CEA4-EFFE-CD42-9928-CAF9F993C3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66F50A-CD32-934D-ACEC-FEA9DD6C1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18903C-340A-1848-B0C7-5FFC73007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D17FEE-52E4-9C4D-8330-A9F1B5CE4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0866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73B9A-7BD1-7646-88FB-98C613A20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862157-E351-E842-9817-F574030216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A94181-7FC3-F54C-8FB9-CB3243CD39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41D378-0DF9-2B4A-A5C1-0F2F90E339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F4A9BD-E442-B447-BC74-377EB0E4DA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3D0888-46AB-3D41-ADBC-5F878249C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8BCC44-4942-F040-9DAE-1C9EF36B7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A9ACC0-4B9E-5D47-85B4-5728212BD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3468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47F27-10DA-9840-A51E-61201DB14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8C0BD5-55BA-6848-8150-8B636EE7B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C63C68-F204-D149-B8A5-069681210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6A8EF6-2F99-3C48-A5AC-9E3AAA528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8480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05A322-722B-3D4A-9515-D8F6B1284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DC1656-CBDD-5D4E-A9FB-5A03074E6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A4D38F-AB0A-5E46-96C7-DA155C010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2160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2551E-0D7E-7644-AFD3-B8CC46A8D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58E84-8AB1-6E44-9761-711E49D82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73CDDF-AFFA-9242-934C-4C97FD7BC4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0C5F9D-B322-4442-B024-71C7FE4F3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8754C9-F5C2-BA42-9E1F-6C37B0098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C9D1C5-DFB6-204C-8917-F96865FF8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9383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FC7EA-58E1-9F44-BE22-B608EE550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649634-2A2C-A143-8690-DCEC54007C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0681DC-18F5-4C44-BAB4-A83B3A3833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72915B-954B-5A44-B130-C64B35513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B2D960-0092-B84A-BF71-61F6F9929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CB05D3-674A-4449-85C8-768751A0D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306651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0608F5-E00F-7A4C-9F35-6EFF27E9E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5B98E3-FB61-924A-88A0-14DB1283F5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57C9E-3285-CF46-B9B0-0521BE7C9C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B67890-ACA9-5C43-9C3B-21855097B9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144A8-B605-C14E-9E3B-63B2257E97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5538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9.png"/><Relationship Id="rId4" Type="http://schemas.openxmlformats.org/officeDocument/2006/relationships/hyperlink" Target="https://news.chosun.com/site/data/html_dir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hyperlink" Target="http://blog.naver.com/PostView.nhn?blogId=eropink&amp;logNo=221007159909&amp;parentCategoryNo=&amp;categoryNo=1&amp;viewDate=&amp;isShowPopularPosts=false&amp;from=postView" TargetMode="Externa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hyperlink" Target="https://kr.clipartlogo.com/image/vector-yellow-flower-with-green-leaves-swirl_344694.html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23.png"/><Relationship Id="rId4" Type="http://schemas.openxmlformats.org/officeDocument/2006/relationships/hyperlink" Target="https://hu.pinterest.com/pin/338614465733492612/?amp_client_id=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2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29.png"/><Relationship Id="rId4" Type="http://schemas.openxmlformats.org/officeDocument/2006/relationships/hyperlink" Target="https://www.vectorstock.com/royalty-free-vector/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3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e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6.em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notesSlide" Target="../notesSlides/notesSlide41.xml"/><Relationship Id="rId9" Type="http://schemas.openxmlformats.org/officeDocument/2006/relationships/image" Target="../media/image38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e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9.em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8.png"/><Relationship Id="rId5" Type="http://schemas.openxmlformats.org/officeDocument/2006/relationships/image" Target="../media/image35.png"/><Relationship Id="rId10" Type="http://schemas.openxmlformats.org/officeDocument/2006/relationships/hyperlink" Target="http://lg-sl.net/product/scilab/sciencestorylist/ALL/readSciencestoryList.mvc?sciencestoryListId=PVSC2016050001" TargetMode="External"/><Relationship Id="rId4" Type="http://schemas.openxmlformats.org/officeDocument/2006/relationships/notesSlide" Target="../notesSlides/notesSlide42.xml"/><Relationship Id="rId9" Type="http://schemas.openxmlformats.org/officeDocument/2006/relationships/image" Target="../media/image4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YtRiY7i-yEs?feature=oembed" TargetMode="External"/><Relationship Id="rId6" Type="http://schemas.openxmlformats.org/officeDocument/2006/relationships/hyperlink" Target="https://www.youtube.com/watch?v=YtRiY7i-yEs" TargetMode="External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hyperlink" Target="https://blog.naver.com/korasns/221895539914" TargetMode="External"/><Relationship Id="rId13" Type="http://schemas.openxmlformats.org/officeDocument/2006/relationships/image" Target="../media/image52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image" Target="../media/image5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n.kbs.co.kr/news/view.do?ncd=3593187" TargetMode="External"/><Relationship Id="rId11" Type="http://schemas.openxmlformats.org/officeDocument/2006/relationships/image" Target="../media/image50.png"/><Relationship Id="rId5" Type="http://schemas.openxmlformats.org/officeDocument/2006/relationships/image" Target="../media/image46.png"/><Relationship Id="rId15" Type="http://schemas.openxmlformats.org/officeDocument/2006/relationships/hyperlink" Target="https://m.blog.naver.com/sind02/110180309580" TargetMode="External"/><Relationship Id="rId10" Type="http://schemas.openxmlformats.org/officeDocument/2006/relationships/image" Target="../media/image49.png"/><Relationship Id="rId4" Type="http://schemas.openxmlformats.org/officeDocument/2006/relationships/image" Target="../media/image45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hyperlink" Target="https://hu.pinterest.com/pin/338614465733492612/?amp_client_id=" TargetMode="External"/><Relationship Id="rId13" Type="http://schemas.openxmlformats.org/officeDocument/2006/relationships/hyperlink" Target="https://mn.kbs.co.kr/news/view.do?ncd=3593187" TargetMode="External"/><Relationship Id="rId3" Type="http://schemas.openxmlformats.org/officeDocument/2006/relationships/hyperlink" Target="https://kr.clipartlogo.com/image/vector-yellow-flower-with-green-leaves-swirl_344694.html" TargetMode="External"/><Relationship Id="rId7" Type="http://schemas.openxmlformats.org/officeDocument/2006/relationships/hyperlink" Target="https://news.chosun.com/site/data/html_dir/2018/08/29/2018082904311.html" TargetMode="External"/><Relationship Id="rId12" Type="http://schemas.openxmlformats.org/officeDocument/2006/relationships/hyperlink" Target="https://www.youtube.com/watch?v=YtRiY7i-yEs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lipartkorea.co.kr/search/preview.php?cont_code=ti087b3808" TargetMode="External"/><Relationship Id="rId11" Type="http://schemas.openxmlformats.org/officeDocument/2006/relationships/hyperlink" Target="http://lg-sl.net/product/scilab/sciencestorylist/ALL/readSciencestoryList.mvc?sciencestoryListId=PVSC2016050001" TargetMode="External"/><Relationship Id="rId5" Type="http://schemas.openxmlformats.org/officeDocument/2006/relationships/hyperlink" Target="https://m.gettyimagesbank.com/view/%EC%BA%A0%ED%95%91-%EB%A0%88%EC%A0%80%ED%99%9C%EB%8F%99-%EC%9D%BC%EB%9F%AC%EC%8A%A4%ED%8A%B8/a10538203" TargetMode="External"/><Relationship Id="rId15" Type="http://schemas.openxmlformats.org/officeDocument/2006/relationships/hyperlink" Target="https://blog.naver.com/korasns/221895539914" TargetMode="External"/><Relationship Id="rId10" Type="http://schemas.openxmlformats.org/officeDocument/2006/relationships/hyperlink" Target="https://www.freepik.com/premium-vector/bored-young-man-home-want-travel-working-from-home_7557425.htm" TargetMode="External"/><Relationship Id="rId4" Type="http://schemas.openxmlformats.org/officeDocument/2006/relationships/hyperlink" Target="http://blog.naver.com/PostView.nhn?blogId=eropink&amp;logNo=221007159909&amp;parentCategoryNo=&amp;categoryNo=1&amp;viewDate=&amp;isShowPopularPosts=false&amp;from=postView" TargetMode="External"/><Relationship Id="rId9" Type="http://schemas.openxmlformats.org/officeDocument/2006/relationships/hyperlink" Target="https://www.vectorstock.com/royalty-free-vector/cartoon-characters-vitamin-pills-for-healthy-vector-12772292" TargetMode="External"/><Relationship Id="rId14" Type="http://schemas.openxmlformats.org/officeDocument/2006/relationships/hyperlink" Target="https://m.blog.naver.com/sind02/110180309580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5.png"/><Relationship Id="rId4" Type="http://schemas.openxmlformats.org/officeDocument/2006/relationships/hyperlink" Target="https://m.gettyimagesbank.com/view/%EC%BA%A0%ED%95%91-%EB%A0%88%EC%A0%80%ED%99%9C%EB%8F%99-%EC%9D%BC%EB%9F%AC%EC%8A%A4%ED%8A%B8/a10538203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7.png"/><Relationship Id="rId4" Type="http://schemas.openxmlformats.org/officeDocument/2006/relationships/hyperlink" Target="https://clipartkorea.co.kr/search/preview.php?cont_code=ti087b3808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151860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5-1 </a:t>
            </a:r>
            <a:br>
              <a:rPr lang="ko-KR" dirty="0"/>
            </a:b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2000" y="328143"/>
            <a:ext cx="1588000" cy="15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019352" y="5690501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B0C2956-B8C5-4DC5-BB38-A227558D7FD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758185" y="3008376"/>
            <a:ext cx="4261168" cy="305145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A12FDCB-2354-4C61-B2EA-DEC6D5531F16}"/>
              </a:ext>
            </a:extLst>
          </p:cNvPr>
          <p:cNvSpPr txBox="1"/>
          <p:nvPr/>
        </p:nvSpPr>
        <p:spPr>
          <a:xfrm>
            <a:off x="239486" y="1058227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~(</a:t>
            </a:r>
            <a:r>
              <a:rPr lang="ko-KR" altLang="en-US" sz="3600" dirty="0">
                <a:solidFill>
                  <a:srgbClr val="FF0000"/>
                </a:solidFill>
              </a:rPr>
              <a:t>으</a:t>
            </a:r>
            <a:r>
              <a:rPr lang="en-US" altLang="ko-KR" sz="3600" dirty="0">
                <a:solidFill>
                  <a:srgbClr val="FF0000"/>
                </a:solidFill>
              </a:rPr>
              <a:t>)</a:t>
            </a:r>
            <a:r>
              <a:rPr lang="ko-KR" altLang="en-US" sz="3600" dirty="0">
                <a:solidFill>
                  <a:srgbClr val="FF0000"/>
                </a:solidFill>
              </a:rPr>
              <a:t>ㄹ수록</a:t>
            </a:r>
            <a:endParaRPr lang="en-US" altLang="ko-KR" sz="200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BF6AE59-A4CD-430E-B902-7A5A46B65BA5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17" name="Title 1">
              <a:extLst>
                <a:ext uri="{FF2B5EF4-FFF2-40B4-BE49-F238E27FC236}">
                  <a16:creationId xmlns:a16="http://schemas.microsoft.com/office/drawing/2014/main" id="{57F07AE2-66E8-4F60-A5EE-FA32F15728CF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3 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32EF9C17-A817-42E7-8C4A-01609E39AD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019352" y="2059405"/>
            <a:ext cx="4006850" cy="927936"/>
          </a:xfrm>
          <a:prstGeom prst="wedgeRoundRectCallout">
            <a:avLst>
              <a:gd name="adj1" fmla="val -42802"/>
              <a:gd name="adj2" fmla="val 90169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맞아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r>
              <a:rPr lang="en-US" altLang="ko-KR" sz="2400" b="1" dirty="0">
                <a:solidFill>
                  <a:srgbClr val="FF0000"/>
                </a:solidFill>
              </a:rPr>
              <a:t> </a:t>
            </a:r>
            <a:r>
              <a:rPr lang="ko-KR" altLang="en-US" sz="2400" b="1" dirty="0">
                <a:solidFill>
                  <a:srgbClr val="FF0000"/>
                </a:solidFill>
              </a:rPr>
              <a:t>볼수록 </a:t>
            </a:r>
            <a:r>
              <a:rPr lang="ko-KR" altLang="en-US" sz="2400" dirty="0">
                <a:solidFill>
                  <a:schemeClr val="tx1"/>
                </a:solidFill>
              </a:rPr>
              <a:t>정말 예뻐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455129" y="2080440"/>
            <a:ext cx="3411939" cy="927936"/>
          </a:xfrm>
          <a:prstGeom prst="wedgeRoundRectCallout">
            <a:avLst>
              <a:gd name="adj1" fmla="val 38784"/>
              <a:gd name="adj2" fmla="val 86472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로라는 영화배우를 닮지 </a:t>
            </a:r>
            <a:r>
              <a:rPr lang="ko-KR" altLang="en-US" sz="2400" dirty="0" err="1">
                <a:solidFill>
                  <a:schemeClr val="tx1"/>
                </a:solidFill>
              </a:rPr>
              <a:t>않았어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943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774DE0-12B3-4AC0-8BB5-2C94014A8F3A}"/>
              </a:ext>
            </a:extLst>
          </p:cNvPr>
          <p:cNvSpPr txBox="1"/>
          <p:nvPr/>
        </p:nvSpPr>
        <p:spPr>
          <a:xfrm>
            <a:off x="1280160" y="3710189"/>
            <a:ext cx="998524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한국어 공부가 재미있어요</a:t>
            </a:r>
            <a:r>
              <a:rPr lang="en-US" altLang="ko-KR" sz="2500" dirty="0"/>
              <a:t>. </a:t>
            </a:r>
            <a:r>
              <a:rPr lang="ko-KR" altLang="en-US" sz="2500" dirty="0"/>
              <a:t>하지만 </a:t>
            </a:r>
            <a:r>
              <a:rPr lang="en-US" altLang="ko-KR" sz="2500" dirty="0"/>
              <a:t>(</a:t>
            </a:r>
            <a:r>
              <a:rPr lang="ko-KR" altLang="en-US" sz="2500" dirty="0"/>
              <a:t>공부하다</a:t>
            </a:r>
            <a:r>
              <a:rPr lang="en-US" altLang="ko-KR" sz="2500" dirty="0"/>
              <a:t>)  </a:t>
            </a:r>
            <a:r>
              <a:rPr lang="ko-KR" altLang="en-US" sz="2500" dirty="0"/>
              <a:t>문법이 정말 어려워요</a:t>
            </a:r>
            <a:r>
              <a:rPr lang="en-US" altLang="ko-KR" sz="2500" dirty="0"/>
              <a:t>.</a:t>
            </a:r>
            <a:r>
              <a:rPr lang="ko-KR" altLang="en-US" sz="2500" dirty="0"/>
              <a:t> </a:t>
            </a:r>
            <a:endParaRPr lang="en-US" sz="25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250A86-99B8-4A62-B20B-B657D231DC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9549" y="4223734"/>
            <a:ext cx="453507" cy="5001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E824D0-CCD8-4CA7-8D26-6C7846F3BB78}"/>
              </a:ext>
            </a:extLst>
          </p:cNvPr>
          <p:cNvSpPr txBox="1"/>
          <p:nvPr/>
        </p:nvSpPr>
        <p:spPr>
          <a:xfrm>
            <a:off x="6045552" y="4246872"/>
            <a:ext cx="470530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공부할수록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E5BD26-93F7-4236-BAC5-E02C615609FA}"/>
              </a:ext>
            </a:extLst>
          </p:cNvPr>
          <p:cNvSpPr txBox="1"/>
          <p:nvPr/>
        </p:nvSpPr>
        <p:spPr>
          <a:xfrm>
            <a:off x="1280160" y="5282888"/>
            <a:ext cx="1033516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한국어 공부가 재미있어요</a:t>
            </a:r>
            <a:r>
              <a:rPr lang="en-US" altLang="ko-KR" sz="2500" dirty="0"/>
              <a:t>. </a:t>
            </a:r>
            <a:r>
              <a:rPr lang="ko-KR" altLang="en-US" sz="2500" dirty="0"/>
              <a:t>하지만 </a:t>
            </a:r>
            <a:r>
              <a:rPr lang="ko-KR" altLang="en-US" sz="2500" b="1" dirty="0">
                <a:solidFill>
                  <a:srgbClr val="FF0000"/>
                </a:solidFill>
              </a:rPr>
              <a:t>공부할수록</a:t>
            </a:r>
            <a:r>
              <a:rPr lang="en-US" altLang="ko-KR" sz="2500" b="1" dirty="0">
                <a:solidFill>
                  <a:srgbClr val="FF0000"/>
                </a:solidFill>
              </a:rPr>
              <a:t> </a:t>
            </a:r>
            <a:r>
              <a:rPr lang="ko-KR" altLang="en-US" sz="2500" dirty="0"/>
              <a:t>문법이 정말 어려워요</a:t>
            </a:r>
            <a:r>
              <a:rPr lang="en-US" altLang="ko-KR" sz="2500" dirty="0"/>
              <a:t>.</a:t>
            </a:r>
            <a:r>
              <a:rPr lang="ko-KR" altLang="en-US" sz="2500" dirty="0"/>
              <a:t> </a:t>
            </a:r>
            <a:endParaRPr lang="en-US" sz="25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E910E4F-8A50-4E11-94B5-8C1102673FA1}"/>
              </a:ext>
            </a:extLst>
          </p:cNvPr>
          <p:cNvSpPr/>
          <p:nvPr/>
        </p:nvSpPr>
        <p:spPr>
          <a:xfrm>
            <a:off x="8281259" y="2464241"/>
            <a:ext cx="36724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hlinkClick r:id="rId4"/>
              </a:rPr>
              <a:t>https://news.chosun.com/site/data/html_dir/</a:t>
            </a:r>
            <a:endParaRPr lang="en-US" sz="1000" dirty="0"/>
          </a:p>
          <a:p>
            <a:r>
              <a:rPr lang="en-US" sz="1000" dirty="0"/>
              <a:t>2018/08/29/2018082904311.html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C8D896A-F468-4E2C-AD12-53B13AE3D2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8299" y="1098059"/>
            <a:ext cx="3975403" cy="2156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F05749F3-B253-40BA-B2EA-A848DD852378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0BCD834D-1551-4E38-86B8-1658F8783F4F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3 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22F1E81-9169-4666-BC68-736F3F44722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55688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21617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1120244" y="3317333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0" y="4084353"/>
            <a:ext cx="11285846" cy="1163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500" dirty="0"/>
              <a:t> </a:t>
            </a:r>
            <a:r>
              <a:rPr lang="en-US" altLang="ko-KR" sz="2400" dirty="0">
                <a:latin typeface="+mn-ea"/>
              </a:rPr>
              <a:t>3.</a:t>
            </a:r>
            <a:r>
              <a:rPr lang="ko-KR" altLang="en-US" sz="2400" dirty="0">
                <a:latin typeface="+mn-ea"/>
              </a:rPr>
              <a:t> </a:t>
            </a:r>
            <a:r>
              <a:rPr lang="en-US" altLang="ko-KR" sz="2400" dirty="0">
                <a:latin typeface="+mn-ea"/>
              </a:rPr>
              <a:t>A</a:t>
            </a:r>
            <a:r>
              <a:rPr lang="ko-KR" altLang="en-US" sz="2400" dirty="0">
                <a:latin typeface="+mn-ea"/>
              </a:rPr>
              <a:t>  이순신 장군은 어떤 분이에요</a:t>
            </a:r>
            <a:r>
              <a:rPr lang="en-US" altLang="ko-KR" sz="2400" dirty="0">
                <a:latin typeface="+mn-ea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+mn-ea"/>
              </a:rPr>
              <a:t>     B </a:t>
            </a:r>
            <a:r>
              <a:rPr lang="ko-KR" altLang="en-US" sz="2400" dirty="0">
                <a:latin typeface="+mn-ea"/>
              </a:rPr>
              <a:t> 그 분은 나라를 </a:t>
            </a:r>
            <a:r>
              <a:rPr lang="ko-KR" altLang="en-US" sz="2400" b="1" u="sng" dirty="0">
                <a:solidFill>
                  <a:srgbClr val="FF0000"/>
                </a:solidFill>
                <a:latin typeface="+mn-ea"/>
              </a:rPr>
              <a:t>구해 내기 </a:t>
            </a:r>
            <a:r>
              <a:rPr lang="ko-KR" altLang="en-US" sz="2400" dirty="0">
                <a:latin typeface="+mn-ea"/>
              </a:rPr>
              <a:t>위해 끝까지 싸우신 분이에요</a:t>
            </a:r>
            <a:r>
              <a:rPr lang="en-US" altLang="ko-KR" sz="2400" dirty="0">
                <a:latin typeface="+mn-ea"/>
              </a:rPr>
              <a:t>.</a:t>
            </a:r>
            <a:endParaRPr lang="en-US" sz="2400" b="1" u="sng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D27C51-1072-5444-A070-1B04F572CF50}"/>
              </a:ext>
            </a:extLst>
          </p:cNvPr>
          <p:cNvSpPr txBox="1"/>
          <p:nvPr/>
        </p:nvSpPr>
        <p:spPr>
          <a:xfrm>
            <a:off x="376502" y="1749112"/>
            <a:ext cx="11434498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(Attached to a </a:t>
            </a:r>
            <a:r>
              <a:rPr lang="en-US" altLang="ko-KR" sz="2800" dirty="0"/>
              <a:t>verb</a:t>
            </a:r>
            <a:r>
              <a:rPr lang="en-US" sz="2800" dirty="0"/>
              <a:t>) This is used when the action can be completed.</a:t>
            </a:r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6C1888A2-A7DA-4E95-B19F-F74A9C4CE6A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1F496AA-D4B8-4091-94FD-5C6E0B176B0E}"/>
              </a:ext>
            </a:extLst>
          </p:cNvPr>
          <p:cNvSpPr txBox="1"/>
          <p:nvPr/>
        </p:nvSpPr>
        <p:spPr>
          <a:xfrm>
            <a:off x="0" y="2809502"/>
            <a:ext cx="11756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/>
              <a:t> </a:t>
            </a:r>
            <a:r>
              <a:rPr lang="en-US" altLang="ko-KR" sz="2400" dirty="0"/>
              <a:t>1. </a:t>
            </a:r>
            <a:r>
              <a:rPr lang="ko-KR" altLang="en-US" sz="2400" dirty="0"/>
              <a:t>한글학교는 많은 재외 동포 후세들을 </a:t>
            </a:r>
            <a:r>
              <a:rPr lang="ko-KR" altLang="en-US" sz="2400" b="1" u="sng" dirty="0">
                <a:solidFill>
                  <a:srgbClr val="FF0000"/>
                </a:solidFill>
              </a:rPr>
              <a:t>길러 냈다</a:t>
            </a:r>
            <a:r>
              <a:rPr lang="en-US" altLang="ko-KR" sz="2400" b="1" u="sng" dirty="0">
                <a:solidFill>
                  <a:srgbClr val="FF0000"/>
                </a:solidFill>
              </a:rPr>
              <a:t>.</a:t>
            </a:r>
            <a:endParaRPr lang="en-US" sz="2400" b="1" u="sng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5C2B6F4-7176-4733-8ED1-0B46A647A503}"/>
              </a:ext>
            </a:extLst>
          </p:cNvPr>
          <p:cNvSpPr txBox="1"/>
          <p:nvPr/>
        </p:nvSpPr>
        <p:spPr>
          <a:xfrm>
            <a:off x="54429" y="3508060"/>
            <a:ext cx="11756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/>
              <a:t>2. </a:t>
            </a:r>
            <a:r>
              <a:rPr lang="ko-KR" altLang="en-US" sz="2400" dirty="0"/>
              <a:t>어려운 수학 문제를 끝까지 </a:t>
            </a:r>
            <a:r>
              <a:rPr lang="ko-KR" altLang="en-US" sz="2400" b="1" u="sng" dirty="0">
                <a:solidFill>
                  <a:srgbClr val="FF0000"/>
                </a:solidFill>
              </a:rPr>
              <a:t>풀어 내기 </a:t>
            </a:r>
            <a:r>
              <a:rPr lang="ko-KR" altLang="en-US" sz="2400" dirty="0"/>
              <a:t>위해 오랫동안 책상 앞에 앉아 있었어요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CFFBD84-905C-4BC8-961D-20504F314AFC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20" name="Title 1">
              <a:extLst>
                <a:ext uri="{FF2B5EF4-FFF2-40B4-BE49-F238E27FC236}">
                  <a16:creationId xmlns:a16="http://schemas.microsoft.com/office/drawing/2014/main" id="{933DE8DD-7E71-44D1-B375-B4B990FA06F9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4 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623A1244-1858-45E1-9502-E8F569BD8F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2E2E75B0-008A-475F-8C35-74696F8628DF}"/>
              </a:ext>
            </a:extLst>
          </p:cNvPr>
          <p:cNvSpPr txBox="1"/>
          <p:nvPr/>
        </p:nvSpPr>
        <p:spPr>
          <a:xfrm>
            <a:off x="522614" y="1019644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</a:t>
            </a:r>
            <a:r>
              <a:rPr lang="ko-KR" altLang="en-US" sz="3600" dirty="0">
                <a:solidFill>
                  <a:srgbClr val="FF0000"/>
                </a:solidFill>
              </a:rPr>
              <a:t>아</a:t>
            </a:r>
            <a:r>
              <a:rPr lang="en-US" altLang="ko-KR" sz="3600" dirty="0">
                <a:solidFill>
                  <a:srgbClr val="FF0000"/>
                </a:solidFill>
              </a:rPr>
              <a:t>/</a:t>
            </a:r>
            <a:r>
              <a:rPr lang="ko-KR" altLang="en-US" sz="3600" dirty="0">
                <a:solidFill>
                  <a:srgbClr val="FF0000"/>
                </a:solidFill>
              </a:rPr>
              <a:t>어 내다</a:t>
            </a: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33556881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1ACF43E-F75B-4FC6-8792-11C930B89C96}"/>
              </a:ext>
            </a:extLst>
          </p:cNvPr>
          <p:cNvSpPr txBox="1">
            <a:spLocks/>
          </p:cNvSpPr>
          <p:nvPr/>
        </p:nvSpPr>
        <p:spPr>
          <a:xfrm>
            <a:off x="2992807" y="288464"/>
            <a:ext cx="6206387" cy="5216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4 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110C836-312D-4896-83BF-A58CDAB837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3383" y="367766"/>
            <a:ext cx="609423" cy="43075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7663E88-0300-4015-BC41-7B656611C407}"/>
              </a:ext>
            </a:extLst>
          </p:cNvPr>
          <p:cNvSpPr txBox="1"/>
          <p:nvPr/>
        </p:nvSpPr>
        <p:spPr>
          <a:xfrm>
            <a:off x="504326" y="1137474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</a:t>
            </a:r>
            <a:r>
              <a:rPr lang="ko-KR" altLang="en-US" sz="3600" dirty="0">
                <a:solidFill>
                  <a:srgbClr val="FF0000"/>
                </a:solidFill>
              </a:rPr>
              <a:t>아</a:t>
            </a:r>
            <a:r>
              <a:rPr lang="en-US" altLang="ko-KR" sz="3600" dirty="0">
                <a:solidFill>
                  <a:srgbClr val="FF0000"/>
                </a:solidFill>
              </a:rPr>
              <a:t>/</a:t>
            </a:r>
            <a:r>
              <a:rPr lang="ko-KR" altLang="en-US" sz="3600" dirty="0">
                <a:solidFill>
                  <a:srgbClr val="FF0000"/>
                </a:solidFill>
              </a:rPr>
              <a:t>어 내다</a:t>
            </a:r>
            <a:endParaRPr lang="en-US" altLang="ko-KR" sz="20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70D712C-F721-4785-A6B7-B43E8500C1D4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124221" y="3124201"/>
            <a:ext cx="4239597" cy="2874077"/>
          </a:xfrm>
          <a:prstGeom prst="rect">
            <a:avLst/>
          </a:prstGeom>
        </p:spPr>
      </p:pic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135556" y="2159683"/>
            <a:ext cx="3546985" cy="1010952"/>
          </a:xfrm>
          <a:prstGeom prst="wedgeRoundRectCallout">
            <a:avLst>
              <a:gd name="adj1" fmla="val -42885"/>
              <a:gd name="adj2" fmla="val 89878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응</a:t>
            </a:r>
            <a:r>
              <a:rPr lang="en-US" altLang="ko-KR" sz="2400" dirty="0">
                <a:solidFill>
                  <a:schemeClr val="tx1"/>
                </a:solidFill>
              </a:rPr>
              <a:t>. </a:t>
            </a:r>
            <a:r>
              <a:rPr lang="ko-KR" altLang="en-US" sz="2400" dirty="0">
                <a:solidFill>
                  <a:schemeClr val="tx1"/>
                </a:solidFill>
              </a:rPr>
              <a:t>좀 아팠었는데 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그 병을 잘 </a:t>
            </a:r>
            <a:r>
              <a:rPr lang="ko-KR" altLang="en-US" sz="2400" b="1" dirty="0">
                <a:solidFill>
                  <a:srgbClr val="FF0000"/>
                </a:solidFill>
              </a:rPr>
              <a:t>이겨 </a:t>
            </a:r>
            <a:r>
              <a:rPr lang="ko-KR" altLang="en-US" sz="2400" b="1" dirty="0" err="1">
                <a:solidFill>
                  <a:srgbClr val="FF0000"/>
                </a:solidFill>
              </a:rPr>
              <a:t>냈어</a:t>
            </a:r>
            <a:r>
              <a:rPr lang="en-US" altLang="ko-KR" sz="2400" b="1" dirty="0">
                <a:solidFill>
                  <a:srgbClr val="FF0000"/>
                </a:solidFill>
              </a:rPr>
              <a:t>.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5" name="Rounded Rectangular Callout 20">
            <a:extLst>
              <a:ext uri="{FF2B5EF4-FFF2-40B4-BE49-F238E27FC236}">
                <a16:creationId xmlns:a16="http://schemas.microsoft.com/office/drawing/2014/main" id="{E28C634A-3D1B-438E-B33A-F8D6E30E8C4B}"/>
              </a:ext>
            </a:extLst>
          </p:cNvPr>
          <p:cNvSpPr/>
          <p:nvPr/>
        </p:nvSpPr>
        <p:spPr>
          <a:xfrm>
            <a:off x="473107" y="2150511"/>
            <a:ext cx="4077892" cy="1388904"/>
          </a:xfrm>
          <a:prstGeom prst="wedgeRoundRectCallout">
            <a:avLst>
              <a:gd name="adj1" fmla="val 42524"/>
              <a:gd name="adj2" fmla="val 81520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영이가 많이 아파서 그동안 학교에 못 나왔지</a:t>
            </a:r>
            <a:r>
              <a:rPr lang="en-US" altLang="ko-KR" sz="2400" dirty="0">
                <a:solidFill>
                  <a:schemeClr val="tx1"/>
                </a:solidFill>
              </a:rPr>
              <a:t>? </a:t>
            </a:r>
            <a:r>
              <a:rPr lang="ko-KR" altLang="en-US" sz="2400" dirty="0">
                <a:solidFill>
                  <a:schemeClr val="tx1"/>
                </a:solidFill>
              </a:rPr>
              <a:t>그런데 오늘은 학교에 왔더라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981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CD057B-F47D-40B5-B7AC-10510806CA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2352" y="3993221"/>
            <a:ext cx="4651651" cy="4206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36066A-101F-4121-AAB6-6DF3BA40022F}"/>
              </a:ext>
            </a:extLst>
          </p:cNvPr>
          <p:cNvSpPr txBox="1"/>
          <p:nvPr/>
        </p:nvSpPr>
        <p:spPr>
          <a:xfrm>
            <a:off x="1871992" y="4686255"/>
            <a:ext cx="432199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1. </a:t>
            </a:r>
            <a:r>
              <a:rPr lang="ko-KR" altLang="en-US" sz="2500" dirty="0"/>
              <a:t>받아 </a:t>
            </a:r>
            <a:r>
              <a:rPr lang="ko-KR" altLang="en-US" sz="2500" dirty="0" err="1"/>
              <a:t>낼게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E14A5B-AB72-4333-A030-59AAC1906813}"/>
              </a:ext>
            </a:extLst>
          </p:cNvPr>
          <p:cNvSpPr txBox="1"/>
          <p:nvPr/>
        </p:nvSpPr>
        <p:spPr>
          <a:xfrm>
            <a:off x="1754188" y="3191300"/>
            <a:ext cx="8683625" cy="1183722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500" dirty="0"/>
              <a:t>A </a:t>
            </a:r>
            <a:r>
              <a:rPr lang="ko-KR" altLang="en-US" sz="2500" dirty="0"/>
              <a:t>형</a:t>
            </a:r>
            <a:r>
              <a:rPr lang="en-US" altLang="ko-KR" sz="2500" dirty="0"/>
              <a:t>, </a:t>
            </a:r>
            <a:r>
              <a:rPr lang="ko-KR" altLang="en-US" sz="2500" dirty="0"/>
              <a:t>철수 형이 게임기를 빌려 갔는데 아직까지 안 줘요</a:t>
            </a:r>
            <a:r>
              <a:rPr lang="en-US" altLang="ko-KR" sz="25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2500" dirty="0"/>
              <a:t>B </a:t>
            </a:r>
            <a:r>
              <a:rPr lang="ko-KR" altLang="en-US" sz="2500" dirty="0"/>
              <a:t>걔가 뭘 빌려 가면 잘 안 돌려줘</a:t>
            </a:r>
            <a:r>
              <a:rPr lang="en-US" altLang="ko-KR" sz="2500" dirty="0"/>
              <a:t>. </a:t>
            </a:r>
            <a:r>
              <a:rPr lang="ko-KR" altLang="en-US" sz="2500" dirty="0"/>
              <a:t>걱정 마</a:t>
            </a:r>
            <a:r>
              <a:rPr lang="en-US" altLang="ko-KR" sz="2500" dirty="0"/>
              <a:t>. </a:t>
            </a:r>
            <a:r>
              <a:rPr lang="ko-KR" altLang="en-US" sz="2500" dirty="0"/>
              <a:t>내가  </a:t>
            </a:r>
            <a:r>
              <a:rPr lang="en-US" altLang="ko-KR" sz="2500" dirty="0"/>
              <a:t>__________</a:t>
            </a:r>
            <a:endParaRPr lang="en-US" sz="25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59F15C-E904-473C-BD16-81A453C21550}"/>
              </a:ext>
            </a:extLst>
          </p:cNvPr>
          <p:cNvSpPr txBox="1"/>
          <p:nvPr/>
        </p:nvSpPr>
        <p:spPr>
          <a:xfrm>
            <a:off x="7105708" y="4686255"/>
            <a:ext cx="32143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2. </a:t>
            </a:r>
            <a:r>
              <a:rPr lang="ko-KR" altLang="en-US" sz="2500" dirty="0"/>
              <a:t>못 받을 거야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962A00-6916-4009-93CD-B612D8E11F27}"/>
              </a:ext>
            </a:extLst>
          </p:cNvPr>
          <p:cNvSpPr txBox="1"/>
          <p:nvPr/>
        </p:nvSpPr>
        <p:spPr>
          <a:xfrm>
            <a:off x="1871992" y="5431626"/>
            <a:ext cx="36222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3. </a:t>
            </a:r>
            <a:r>
              <a:rPr lang="ko-KR" altLang="en-US" sz="2500" dirty="0"/>
              <a:t>게임을 좋아해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038B2E2-9F66-41C2-A267-DBE6BC8AD1E5}"/>
              </a:ext>
            </a:extLst>
          </p:cNvPr>
          <p:cNvSpPr/>
          <p:nvPr/>
        </p:nvSpPr>
        <p:spPr>
          <a:xfrm>
            <a:off x="1792773" y="4757729"/>
            <a:ext cx="501445" cy="38240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5F9D45-A9C5-495C-A9D5-45396B431382}"/>
              </a:ext>
            </a:extLst>
          </p:cNvPr>
          <p:cNvSpPr txBox="1"/>
          <p:nvPr/>
        </p:nvSpPr>
        <p:spPr>
          <a:xfrm>
            <a:off x="6895455" y="2807947"/>
            <a:ext cx="32505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https://kr.pixtastock.com/illustration/9623566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A45545-EE8E-4CF8-8FD9-8B42E26E0B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2152" y="1307915"/>
            <a:ext cx="1363303" cy="1746254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49BBC0A0-D50B-4F69-83B0-1614820D111A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16" name="Title 1">
              <a:extLst>
                <a:ext uri="{FF2B5EF4-FFF2-40B4-BE49-F238E27FC236}">
                  <a16:creationId xmlns:a16="http://schemas.microsoft.com/office/drawing/2014/main" id="{A2374D5F-6365-43BF-A535-E2850A96F39E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4 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6F729C68-68BB-4878-A076-8E1DF0C2790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85393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92064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239486" y="1058227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</a:t>
            </a:r>
            <a:r>
              <a:rPr lang="ko-KR" altLang="en-US" sz="3600" dirty="0">
                <a:solidFill>
                  <a:srgbClr val="FF0000"/>
                </a:solidFill>
              </a:rPr>
              <a:t>을</a:t>
            </a:r>
            <a:r>
              <a:rPr lang="en-US" altLang="ko-KR" sz="3600" dirty="0">
                <a:solidFill>
                  <a:srgbClr val="FF0000"/>
                </a:solidFill>
              </a:rPr>
              <a:t>/</a:t>
            </a:r>
            <a:r>
              <a:rPr lang="ko-KR" altLang="en-US" sz="3600" dirty="0">
                <a:solidFill>
                  <a:srgbClr val="FF0000"/>
                </a:solidFill>
              </a:rPr>
              <a:t>를 통해</a:t>
            </a:r>
            <a:endParaRPr lang="en-US" altLang="ko-KR" sz="2000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256182" y="3317333"/>
            <a:ext cx="9810604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362128" y="2935151"/>
            <a:ext cx="11756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n-ea"/>
              </a:rPr>
              <a:t>1. </a:t>
            </a:r>
            <a:r>
              <a:rPr lang="ko-KR" altLang="en-US" sz="2400" b="1" u="sng" dirty="0">
                <a:solidFill>
                  <a:srgbClr val="FF0000"/>
                </a:solidFill>
                <a:latin typeface="+mn-ea"/>
              </a:rPr>
              <a:t>여행사를 통해 </a:t>
            </a:r>
            <a:r>
              <a:rPr lang="ko-KR" altLang="en-US" sz="2400" dirty="0">
                <a:latin typeface="+mn-ea"/>
              </a:rPr>
              <a:t>비행기 표를 예매했어요</a:t>
            </a:r>
            <a:r>
              <a:rPr lang="en-US" altLang="ko-KR" sz="2400" dirty="0">
                <a:latin typeface="+mn-ea"/>
              </a:rPr>
              <a:t>.</a:t>
            </a:r>
            <a:endParaRPr lang="en-US" sz="2400" dirty="0">
              <a:latin typeface="+mn-ea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362128" y="3779599"/>
            <a:ext cx="11756569" cy="521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2400" dirty="0">
                <a:latin typeface="+mn-ea"/>
              </a:rPr>
              <a:t>2. </a:t>
            </a:r>
            <a:r>
              <a:rPr lang="ko-KR" altLang="en-US" sz="2400" b="1" u="sng" dirty="0">
                <a:solidFill>
                  <a:srgbClr val="FF0000"/>
                </a:solidFill>
                <a:latin typeface="+mn-ea"/>
              </a:rPr>
              <a:t>이메일을 통해</a:t>
            </a:r>
            <a:r>
              <a:rPr lang="ko-KR" altLang="en-US" sz="2400" dirty="0">
                <a:latin typeface="+mn-ea"/>
              </a:rPr>
              <a:t> 친구들과 자주 연락해요</a:t>
            </a:r>
            <a:r>
              <a:rPr lang="en-US" altLang="ko-KR" sz="2400" dirty="0">
                <a:latin typeface="+mn-ea"/>
              </a:rPr>
              <a:t>.</a:t>
            </a:r>
            <a:endParaRPr lang="en-US" sz="2400" dirty="0">
              <a:latin typeface="+mn-ea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362128" y="4684321"/>
            <a:ext cx="10075570" cy="1140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>
                <a:latin typeface="+mn-ea"/>
              </a:rPr>
              <a:t>3. A</a:t>
            </a:r>
            <a:r>
              <a:rPr lang="ko-KR" altLang="en-US" sz="2400" dirty="0">
                <a:latin typeface="+mn-ea"/>
              </a:rPr>
              <a:t>  어떻게 그렇게 많은 사람들이 그 가수에 대해 알게 되었을까요</a:t>
            </a:r>
            <a:r>
              <a:rPr lang="en-US" altLang="ko-KR" sz="2400" dirty="0">
                <a:latin typeface="+mn-ea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+mn-ea"/>
              </a:rPr>
              <a:t>    B </a:t>
            </a:r>
            <a:r>
              <a:rPr lang="ko-KR" altLang="en-US" sz="2400" dirty="0">
                <a:latin typeface="+mn-ea"/>
              </a:rPr>
              <a:t> </a:t>
            </a:r>
            <a:r>
              <a:rPr lang="ko-KR" altLang="en-US" sz="2400" b="1" u="sng" dirty="0">
                <a:solidFill>
                  <a:srgbClr val="FF0000"/>
                </a:solidFill>
                <a:latin typeface="+mn-ea"/>
              </a:rPr>
              <a:t>인터넷을 통해 </a:t>
            </a:r>
            <a:r>
              <a:rPr lang="ko-KR" altLang="en-US" sz="2400" dirty="0">
                <a:latin typeface="+mn-ea"/>
              </a:rPr>
              <a:t>그 가수의 동영상이 전 세계에 알려졌어요</a:t>
            </a:r>
            <a:r>
              <a:rPr lang="en-US" altLang="ko-KR" sz="2400" dirty="0">
                <a:latin typeface="+mn-ea"/>
              </a:rPr>
              <a:t>.</a:t>
            </a:r>
            <a:endParaRPr lang="en-US" sz="2400" dirty="0">
              <a:latin typeface="+mn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381F5-BC82-3E4C-8E7C-B437CF771B7E}"/>
              </a:ext>
            </a:extLst>
          </p:cNvPr>
          <p:cNvSpPr txBox="1"/>
          <p:nvPr/>
        </p:nvSpPr>
        <p:spPr>
          <a:xfrm>
            <a:off x="179248" y="1733145"/>
            <a:ext cx="11756571" cy="8925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600" dirty="0"/>
              <a:t>(Attached to a noun) This is used to show that the preceding noun is the medium that connects the next action.</a:t>
            </a: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87FC7918-A640-40F6-8D1C-160EACFA4C7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A714487-00BA-4699-ADE7-7F785D7AC6FE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17" name="Title 1">
              <a:extLst>
                <a:ext uri="{FF2B5EF4-FFF2-40B4-BE49-F238E27FC236}">
                  <a16:creationId xmlns:a16="http://schemas.microsoft.com/office/drawing/2014/main" id="{7D792894-B1C3-4B7B-BB80-BF7D52BF81E1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5 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4409565C-238B-420C-AFC2-5C27777FB8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0537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6CA23B9-CF50-406B-93B7-65D63DEE1E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6787" y="2534560"/>
            <a:ext cx="3950125" cy="327313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1B0BB71-8456-40CF-8B64-CC960BDDF30C}"/>
              </a:ext>
            </a:extLst>
          </p:cNvPr>
          <p:cNvSpPr/>
          <p:nvPr/>
        </p:nvSpPr>
        <p:spPr>
          <a:xfrm>
            <a:off x="7507224" y="5595665"/>
            <a:ext cx="142539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0C703AF-247F-415D-9483-54C37FDF403F}"/>
              </a:ext>
            </a:extLst>
          </p:cNvPr>
          <p:cNvSpPr txBox="1"/>
          <p:nvPr/>
        </p:nvSpPr>
        <p:spPr>
          <a:xfrm>
            <a:off x="239486" y="1058227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</a:t>
            </a:r>
            <a:r>
              <a:rPr lang="ko-KR" altLang="en-US" sz="3600" dirty="0">
                <a:solidFill>
                  <a:srgbClr val="FF0000"/>
                </a:solidFill>
              </a:rPr>
              <a:t>을</a:t>
            </a:r>
            <a:r>
              <a:rPr lang="en-US" altLang="ko-KR" sz="3600" dirty="0">
                <a:solidFill>
                  <a:srgbClr val="FF0000"/>
                </a:solidFill>
              </a:rPr>
              <a:t>/</a:t>
            </a:r>
            <a:r>
              <a:rPr lang="ko-KR" altLang="en-US" sz="3600" dirty="0">
                <a:solidFill>
                  <a:srgbClr val="FF0000"/>
                </a:solidFill>
              </a:rPr>
              <a:t>를 통해</a:t>
            </a:r>
            <a:endParaRPr lang="en-US" altLang="ko-KR" sz="200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294F194-3D5A-4DC4-92C1-EC6C55B91D55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16" name="Title 1">
              <a:extLst>
                <a:ext uri="{FF2B5EF4-FFF2-40B4-BE49-F238E27FC236}">
                  <a16:creationId xmlns:a16="http://schemas.microsoft.com/office/drawing/2014/main" id="{A98D05B9-49BD-4376-B37A-8B431B4D714C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5 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93C665A2-5863-444E-BBA6-3FF4FE7D68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296912" y="2026759"/>
            <a:ext cx="4548411" cy="1329713"/>
          </a:xfrm>
          <a:prstGeom prst="wedgeRoundRectCallout">
            <a:avLst>
              <a:gd name="adj1" fmla="val -42183"/>
              <a:gd name="adj2" fmla="val 74232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>
                <a:solidFill>
                  <a:srgbClr val="FF0000"/>
                </a:solidFill>
              </a:rPr>
              <a:t>바자회를 통해 </a:t>
            </a:r>
            <a:r>
              <a:rPr lang="ko-KR" altLang="en-US" sz="2400" dirty="0">
                <a:solidFill>
                  <a:schemeClr val="tx1"/>
                </a:solidFill>
              </a:rPr>
              <a:t>모인 돈은 어려운 이웃을 위해서 사용될 거예요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336361" y="1952982"/>
            <a:ext cx="3210423" cy="1329713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바자회에서 모인 돈으로 뭘 할 거니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839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774DE0-12B3-4AC0-8BB5-2C94014A8F3A}"/>
              </a:ext>
            </a:extLst>
          </p:cNvPr>
          <p:cNvSpPr txBox="1"/>
          <p:nvPr/>
        </p:nvSpPr>
        <p:spPr>
          <a:xfrm>
            <a:off x="2847975" y="3939288"/>
            <a:ext cx="649605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(</a:t>
            </a:r>
            <a:r>
              <a:rPr lang="ko-KR" altLang="en-US" sz="2500" dirty="0"/>
              <a:t>독서</a:t>
            </a:r>
            <a:r>
              <a:rPr lang="en-US" altLang="ko-KR" sz="2500" dirty="0"/>
              <a:t>) </a:t>
            </a:r>
            <a:r>
              <a:rPr lang="ko-KR" altLang="en-US" sz="2500" dirty="0"/>
              <a:t>새로운 것을 많이 배우게 돼요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250A86-99B8-4A62-B20B-B657D231DC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5815" y="4445620"/>
            <a:ext cx="412279" cy="46084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E824D0-CCD8-4CA7-8D26-6C7846F3BB78}"/>
              </a:ext>
            </a:extLst>
          </p:cNvPr>
          <p:cNvSpPr txBox="1"/>
          <p:nvPr/>
        </p:nvSpPr>
        <p:spPr>
          <a:xfrm>
            <a:off x="2821351" y="4480685"/>
            <a:ext cx="470530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독서를 통해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E5BD26-93F7-4236-BAC5-E02C615609FA}"/>
              </a:ext>
            </a:extLst>
          </p:cNvPr>
          <p:cNvSpPr txBox="1"/>
          <p:nvPr/>
        </p:nvSpPr>
        <p:spPr>
          <a:xfrm>
            <a:off x="2821351" y="5331814"/>
            <a:ext cx="979169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독서를 통해</a:t>
            </a:r>
            <a:r>
              <a:rPr lang="en-US" altLang="ko-KR" sz="2500" b="1" dirty="0">
                <a:solidFill>
                  <a:srgbClr val="FF0000"/>
                </a:solidFill>
              </a:rPr>
              <a:t> </a:t>
            </a:r>
            <a:r>
              <a:rPr lang="ko-KR" altLang="en-US" sz="2500" dirty="0"/>
              <a:t>새로운 것을 많이 배우게 돼요</a:t>
            </a:r>
            <a:r>
              <a:rPr lang="en-US" altLang="ko-KR" sz="2500" dirty="0"/>
              <a:t>.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E910E4F-8A50-4E11-94B5-8C1102673FA1}"/>
              </a:ext>
            </a:extLst>
          </p:cNvPr>
          <p:cNvSpPr/>
          <p:nvPr/>
        </p:nvSpPr>
        <p:spPr>
          <a:xfrm>
            <a:off x="7718516" y="3171727"/>
            <a:ext cx="367249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https://www.pinterest.co.uk/pin/76068681192384627/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6C0C92-28B4-4F95-A27F-F368372B50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1513" y="917600"/>
            <a:ext cx="3228975" cy="2672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1545F0DE-23D9-4389-89E8-FA663A2ECCD1}"/>
              </a:ext>
            </a:extLst>
          </p:cNvPr>
          <p:cNvSpPr txBox="1">
            <a:spLocks/>
          </p:cNvSpPr>
          <p:nvPr/>
        </p:nvSpPr>
        <p:spPr>
          <a:xfrm>
            <a:off x="2992807" y="254974"/>
            <a:ext cx="6206387" cy="5216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5 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F89AE1E-E163-481C-8404-A096E75F62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3383" y="353135"/>
            <a:ext cx="609423" cy="43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790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21617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1120244" y="3317333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286014" y="4407527"/>
            <a:ext cx="11285846" cy="1163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500" dirty="0"/>
              <a:t>3.  </a:t>
            </a:r>
            <a:r>
              <a:rPr lang="en-US" altLang="ko-KR" sz="2400" dirty="0">
                <a:latin typeface="+mn-ea"/>
              </a:rPr>
              <a:t>A</a:t>
            </a:r>
            <a:r>
              <a:rPr lang="ko-KR" altLang="en-US" sz="2400" dirty="0">
                <a:latin typeface="+mn-ea"/>
              </a:rPr>
              <a:t>  그렇게 맛있어</a:t>
            </a:r>
            <a:r>
              <a:rPr lang="en-US" altLang="ko-KR" sz="2400" dirty="0">
                <a:latin typeface="+mn-ea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+mn-ea"/>
              </a:rPr>
              <a:t>     B </a:t>
            </a:r>
            <a:r>
              <a:rPr lang="ko-KR" altLang="en-US" sz="2400" dirty="0">
                <a:latin typeface="+mn-ea"/>
              </a:rPr>
              <a:t> 응</a:t>
            </a:r>
            <a:r>
              <a:rPr lang="en-US" altLang="ko-KR" sz="2400" dirty="0">
                <a:latin typeface="+mn-ea"/>
              </a:rPr>
              <a:t>, </a:t>
            </a:r>
            <a:r>
              <a:rPr lang="ko-KR" altLang="en-US" sz="2400" dirty="0">
                <a:latin typeface="+mn-ea"/>
              </a:rPr>
              <a:t>둘이 먹다가 하나가 죽어도 </a:t>
            </a:r>
            <a:r>
              <a:rPr lang="ko-KR" altLang="en-US" sz="2400" b="1" u="sng" dirty="0">
                <a:solidFill>
                  <a:srgbClr val="FF0000"/>
                </a:solidFill>
                <a:latin typeface="+mn-ea"/>
              </a:rPr>
              <a:t>모를 만큼 </a:t>
            </a:r>
            <a:r>
              <a:rPr lang="ko-KR" altLang="en-US" sz="2400" dirty="0">
                <a:latin typeface="+mn-ea"/>
              </a:rPr>
              <a:t>맛있어</a:t>
            </a:r>
            <a:r>
              <a:rPr lang="en-US" altLang="ko-KR" sz="2400" dirty="0">
                <a:latin typeface="+mn-ea"/>
              </a:rPr>
              <a:t>.</a:t>
            </a:r>
            <a:endParaRPr lang="en-US" sz="2400" b="1" u="sng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D27C51-1072-5444-A070-1B04F572CF50}"/>
              </a:ext>
            </a:extLst>
          </p:cNvPr>
          <p:cNvSpPr txBox="1"/>
          <p:nvPr/>
        </p:nvSpPr>
        <p:spPr>
          <a:xfrm>
            <a:off x="376502" y="1749112"/>
            <a:ext cx="11434498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(Attached to a </a:t>
            </a:r>
            <a:r>
              <a:rPr lang="en-US" altLang="ko-KR" sz="2800" dirty="0"/>
              <a:t>verb</a:t>
            </a:r>
            <a:r>
              <a:rPr lang="en-US" sz="2800" dirty="0"/>
              <a:t>) This is used when the succeeding part is similar in amount or degree to the preceding part.</a:t>
            </a:r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6C1888A2-A7DA-4E95-B19F-F74A9C4CE6A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1F496AA-D4B8-4091-94FD-5C6E0B176B0E}"/>
              </a:ext>
            </a:extLst>
          </p:cNvPr>
          <p:cNvSpPr txBox="1"/>
          <p:nvPr/>
        </p:nvSpPr>
        <p:spPr>
          <a:xfrm>
            <a:off x="286014" y="3042921"/>
            <a:ext cx="11756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n-ea"/>
              </a:rPr>
              <a:t>1. </a:t>
            </a:r>
            <a:r>
              <a:rPr lang="ko-KR" altLang="en-US" sz="2400" dirty="0">
                <a:latin typeface="+mn-ea"/>
              </a:rPr>
              <a:t>사촌 동생을 </a:t>
            </a:r>
            <a:r>
              <a:rPr lang="en-US" altLang="ko-KR" sz="2400" dirty="0">
                <a:latin typeface="+mn-ea"/>
              </a:rPr>
              <a:t>1</a:t>
            </a:r>
            <a:r>
              <a:rPr lang="ko-KR" altLang="en-US" sz="2400" dirty="0">
                <a:latin typeface="+mn-ea"/>
              </a:rPr>
              <a:t>년 만에 만났는데 못 </a:t>
            </a:r>
            <a:r>
              <a:rPr lang="ko-KR" altLang="en-US" sz="2400" b="1" u="sng" dirty="0">
                <a:solidFill>
                  <a:srgbClr val="FF0000"/>
                </a:solidFill>
                <a:latin typeface="+mn-ea"/>
              </a:rPr>
              <a:t>알아볼 만큼 </a:t>
            </a:r>
            <a:r>
              <a:rPr lang="ko-KR" altLang="en-US" sz="2400" dirty="0">
                <a:latin typeface="+mn-ea"/>
              </a:rPr>
              <a:t>키가 </a:t>
            </a:r>
            <a:r>
              <a:rPr lang="ko-KR" altLang="en-US" sz="2400" dirty="0" err="1">
                <a:latin typeface="+mn-ea"/>
              </a:rPr>
              <a:t>컸어</a:t>
            </a:r>
            <a:r>
              <a:rPr lang="en-US" altLang="ko-KR" sz="2400" dirty="0">
                <a:latin typeface="+mn-ea"/>
              </a:rPr>
              <a:t>.</a:t>
            </a:r>
            <a:endParaRPr lang="en-US" sz="2400" dirty="0">
              <a:latin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5C2B6F4-7176-4733-8ED1-0B46A647A503}"/>
              </a:ext>
            </a:extLst>
          </p:cNvPr>
          <p:cNvSpPr txBox="1"/>
          <p:nvPr/>
        </p:nvSpPr>
        <p:spPr>
          <a:xfrm>
            <a:off x="286014" y="3786765"/>
            <a:ext cx="11756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n-ea"/>
              </a:rPr>
              <a:t>2. </a:t>
            </a:r>
            <a:r>
              <a:rPr lang="ko-KR" altLang="en-US" sz="2400" dirty="0">
                <a:latin typeface="+mn-ea"/>
              </a:rPr>
              <a:t>식사 후에 후식으로 꼭 하나씩 </a:t>
            </a:r>
            <a:r>
              <a:rPr lang="ko-KR" altLang="en-US" sz="2400" b="1" u="sng" dirty="0">
                <a:solidFill>
                  <a:srgbClr val="FF0000"/>
                </a:solidFill>
                <a:latin typeface="+mn-ea"/>
              </a:rPr>
              <a:t>먹을 만큼 </a:t>
            </a:r>
            <a:r>
              <a:rPr lang="ko-KR" altLang="en-US" sz="2400" dirty="0">
                <a:latin typeface="+mn-ea"/>
              </a:rPr>
              <a:t>아이스크림을 좋아해</a:t>
            </a:r>
            <a:r>
              <a:rPr lang="en-US" altLang="ko-KR" sz="2400" dirty="0">
                <a:latin typeface="+mn-ea"/>
              </a:rPr>
              <a:t>.</a:t>
            </a:r>
            <a:endParaRPr lang="en-US" sz="2400" dirty="0">
              <a:latin typeface="+mn-ea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D8A3A46-D67A-4342-8718-794F533D307E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20" name="Title 1">
              <a:extLst>
                <a:ext uri="{FF2B5EF4-FFF2-40B4-BE49-F238E27FC236}">
                  <a16:creationId xmlns:a16="http://schemas.microsoft.com/office/drawing/2014/main" id="{C9D4AA9C-9CE4-4022-84B8-5EE0E232A798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6 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085ACBD5-0650-490E-BB37-BFADC7FAA0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EBF870B0-E085-45A5-8B84-191FD87A3A41}"/>
              </a:ext>
            </a:extLst>
          </p:cNvPr>
          <p:cNvSpPr txBox="1"/>
          <p:nvPr/>
        </p:nvSpPr>
        <p:spPr>
          <a:xfrm>
            <a:off x="522614" y="1019644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~(</a:t>
            </a:r>
            <a:r>
              <a:rPr lang="ko-KR" altLang="en-US" sz="3600" dirty="0">
                <a:solidFill>
                  <a:srgbClr val="FF0000"/>
                </a:solidFill>
              </a:rPr>
              <a:t>으</a:t>
            </a:r>
            <a:r>
              <a:rPr lang="en-US" altLang="ko-KR" sz="3600" dirty="0">
                <a:solidFill>
                  <a:srgbClr val="FF0000"/>
                </a:solidFill>
              </a:rPr>
              <a:t>)</a:t>
            </a:r>
            <a:r>
              <a:rPr lang="ko-KR" altLang="en-US" sz="3600" dirty="0">
                <a:solidFill>
                  <a:srgbClr val="FF0000"/>
                </a:solidFill>
              </a:rPr>
              <a:t>ㄹ 만큼</a:t>
            </a: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12301609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47CF5DB-C1DE-42AF-9E66-36AE36BB816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057491" y="2569495"/>
            <a:ext cx="3976535" cy="2976518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32F3C0DD-BA36-4B5F-9443-FB25E12F252B}"/>
              </a:ext>
            </a:extLst>
          </p:cNvPr>
          <p:cNvSpPr txBox="1">
            <a:spLocks/>
          </p:cNvSpPr>
          <p:nvPr/>
        </p:nvSpPr>
        <p:spPr>
          <a:xfrm>
            <a:off x="2992807" y="288464"/>
            <a:ext cx="6206387" cy="5216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6 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7371F85-97B5-43FB-8315-4D49922FBC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3383" y="357719"/>
            <a:ext cx="609423" cy="43075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E742AAA-9D09-4CAA-8969-9BC5A2C934D5}"/>
              </a:ext>
            </a:extLst>
          </p:cNvPr>
          <p:cNvSpPr txBox="1"/>
          <p:nvPr/>
        </p:nvSpPr>
        <p:spPr>
          <a:xfrm>
            <a:off x="630898" y="1079450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~(</a:t>
            </a:r>
            <a:r>
              <a:rPr lang="ko-KR" altLang="en-US" sz="3600" dirty="0">
                <a:solidFill>
                  <a:srgbClr val="FF0000"/>
                </a:solidFill>
              </a:rPr>
              <a:t>으</a:t>
            </a:r>
            <a:r>
              <a:rPr lang="en-US" altLang="ko-KR" sz="3600" dirty="0">
                <a:solidFill>
                  <a:srgbClr val="FF0000"/>
                </a:solidFill>
              </a:rPr>
              <a:t>)</a:t>
            </a:r>
            <a:r>
              <a:rPr lang="ko-KR" altLang="en-US" sz="3600" dirty="0">
                <a:solidFill>
                  <a:srgbClr val="FF0000"/>
                </a:solidFill>
              </a:rPr>
              <a:t>ㄹ 만큼</a:t>
            </a:r>
            <a:endParaRPr lang="en-US" altLang="ko-KR" sz="2000" dirty="0"/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830645" y="1924352"/>
            <a:ext cx="3843024" cy="1010952"/>
          </a:xfrm>
          <a:prstGeom prst="wedgeRoundRectCallout">
            <a:avLst>
              <a:gd name="adj1" fmla="val -42885"/>
              <a:gd name="adj2" fmla="val 89878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네</a:t>
            </a:r>
            <a:r>
              <a:rPr lang="en-US" altLang="ko-KR" sz="2400" dirty="0">
                <a:solidFill>
                  <a:schemeClr val="tx1"/>
                </a:solidFill>
              </a:rPr>
              <a:t>, </a:t>
            </a:r>
            <a:r>
              <a:rPr lang="ko-KR" altLang="en-US" sz="2400" dirty="0">
                <a:solidFill>
                  <a:schemeClr val="tx1"/>
                </a:solidFill>
              </a:rPr>
              <a:t>밤을 </a:t>
            </a:r>
            <a:r>
              <a:rPr lang="ko-KR" altLang="en-US" sz="2400" b="1" dirty="0">
                <a:solidFill>
                  <a:srgbClr val="FF0000"/>
                </a:solidFill>
              </a:rPr>
              <a:t>새워야 할 만큼 </a:t>
            </a:r>
            <a:r>
              <a:rPr lang="ko-KR" altLang="en-US" sz="2400" dirty="0">
                <a:solidFill>
                  <a:schemeClr val="tx1"/>
                </a:solidFill>
              </a:rPr>
              <a:t>숙제가 많아요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5" name="Rounded Rectangular Callout 20">
            <a:extLst>
              <a:ext uri="{FF2B5EF4-FFF2-40B4-BE49-F238E27FC236}">
                <a16:creationId xmlns:a16="http://schemas.microsoft.com/office/drawing/2014/main" id="{E28C634A-3D1B-438E-B33A-F8D6E30E8C4B}"/>
              </a:ext>
            </a:extLst>
          </p:cNvPr>
          <p:cNvSpPr/>
          <p:nvPr/>
        </p:nvSpPr>
        <p:spPr>
          <a:xfrm>
            <a:off x="518331" y="1961068"/>
            <a:ext cx="3639645" cy="1077627"/>
          </a:xfrm>
          <a:prstGeom prst="wedgeRoundRectCallout">
            <a:avLst>
              <a:gd name="adj1" fmla="val 49475"/>
              <a:gd name="adj2" fmla="val 66378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 err="1">
                <a:solidFill>
                  <a:schemeClr val="tx1"/>
                </a:solidFill>
              </a:rPr>
              <a:t>숙제할</a:t>
            </a:r>
            <a:r>
              <a:rPr lang="ko-KR" altLang="en-US" sz="2400" dirty="0">
                <a:solidFill>
                  <a:schemeClr val="tx1"/>
                </a:solidFill>
              </a:rPr>
              <a:t> 게 </a:t>
            </a:r>
            <a:r>
              <a:rPr lang="ko-KR" altLang="en-US" sz="2400" dirty="0" err="1">
                <a:solidFill>
                  <a:schemeClr val="tx1"/>
                </a:solidFill>
              </a:rPr>
              <a:t>많니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161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59BB9625-805F-8145-B596-B6991F1A2AD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ko-KR" alt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</a:t>
            </a:r>
            <a:r>
              <a:rPr kumimoji="0" lang="en-US" altLang="ko-KR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(</a:t>
            </a: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NAKS)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A733410-63CC-4F9D-A3E4-8260DD2678B6}"/>
              </a:ext>
            </a:extLst>
          </p:cNvPr>
          <p:cNvSpPr/>
          <p:nvPr/>
        </p:nvSpPr>
        <p:spPr>
          <a:xfrm>
            <a:off x="3162260" y="5936722"/>
            <a:ext cx="911499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hlinkClick r:id="rId3"/>
              </a:rPr>
              <a:t>http://blog.naver.com/PostView.nhn?blogId=eropink&amp;logNo=221007159909&amp;parentCategoryNo=&amp;categoryNo=1&amp;viewDate=&amp;isShowPopularPosts=false&amp;from=postView</a:t>
            </a:r>
            <a:endParaRPr lang="en-US" sz="10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FB51894-BC68-40EC-8EDA-C822DB52FEE5}"/>
              </a:ext>
            </a:extLst>
          </p:cNvPr>
          <p:cNvGrpSpPr/>
          <p:nvPr/>
        </p:nvGrpSpPr>
        <p:grpSpPr>
          <a:xfrm>
            <a:off x="0" y="277621"/>
            <a:ext cx="4468287" cy="4038347"/>
            <a:chOff x="-137891" y="433069"/>
            <a:chExt cx="4468287" cy="4038347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9C10BC1-9A68-4048-9692-4C8D4AFD38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137891" y="433069"/>
              <a:ext cx="4468287" cy="4038347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CA71E27-53C9-4E99-B169-B0AD4B994FEC}"/>
                </a:ext>
              </a:extLst>
            </p:cNvPr>
            <p:cNvSpPr txBox="1"/>
            <p:nvPr/>
          </p:nvSpPr>
          <p:spPr>
            <a:xfrm>
              <a:off x="1168137" y="3276684"/>
              <a:ext cx="185623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4000" b="1" dirty="0"/>
                <a:t>복습 </a:t>
              </a:r>
              <a:r>
                <a:rPr lang="en-US" altLang="ko-KR" sz="4000" b="1" dirty="0"/>
                <a:t>1</a:t>
              </a:r>
            </a:p>
            <a:p>
              <a:pPr algn="ctr"/>
              <a:r>
                <a:rPr lang="en-US" sz="2400" b="1" dirty="0"/>
                <a:t>Review1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AF7378FB-EE37-4DF2-8A54-D72852953112}"/>
              </a:ext>
            </a:extLst>
          </p:cNvPr>
          <p:cNvSpPr/>
          <p:nvPr/>
        </p:nvSpPr>
        <p:spPr>
          <a:xfrm>
            <a:off x="3162260" y="5690501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>
                <a:hlinkClick r:id="rId5"/>
              </a:rPr>
              <a:t>https://kr.clipartlogo.com/image/vector-yellow-flower-with-green-leaves-swirl_344694.html</a:t>
            </a:r>
            <a:endParaRPr lang="en-US" sz="10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8D1164B-166B-4CC6-B760-5A667F485F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27775" y="3414619"/>
            <a:ext cx="1430602" cy="1417320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287914C8-001E-4721-9462-5311F52BF280}"/>
              </a:ext>
            </a:extLst>
          </p:cNvPr>
          <p:cNvGrpSpPr/>
          <p:nvPr/>
        </p:nvGrpSpPr>
        <p:grpSpPr>
          <a:xfrm>
            <a:off x="4830455" y="545628"/>
            <a:ext cx="2132058" cy="2046971"/>
            <a:chOff x="4830455" y="545628"/>
            <a:chExt cx="2132058" cy="2046971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E4B0263-9938-41CF-A24C-B61264D62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830455" y="545628"/>
              <a:ext cx="1454054" cy="1396505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520D808-17C6-4C82-81C4-C3C531BDBC55}"/>
                </a:ext>
              </a:extLst>
            </p:cNvPr>
            <p:cNvSpPr txBox="1"/>
            <p:nvPr/>
          </p:nvSpPr>
          <p:spPr>
            <a:xfrm>
              <a:off x="4898136" y="2223267"/>
              <a:ext cx="20643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/>
                <a:t>열공의 시작</a:t>
              </a:r>
              <a:endParaRPr lang="en-US" dirty="0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650EFAD-0612-4661-A18B-E35ADA31EB79}"/>
              </a:ext>
            </a:extLst>
          </p:cNvPr>
          <p:cNvGrpSpPr/>
          <p:nvPr/>
        </p:nvGrpSpPr>
        <p:grpSpPr>
          <a:xfrm>
            <a:off x="6646677" y="605029"/>
            <a:ext cx="2305474" cy="1999371"/>
            <a:chOff x="6646677" y="605029"/>
            <a:chExt cx="2305474" cy="1999371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96418803-707A-4527-8F73-284A8EEEB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646677" y="605029"/>
              <a:ext cx="1445079" cy="1396505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B27CDC1-8E3D-4A71-B42B-F7AD3D9459ED}"/>
                </a:ext>
              </a:extLst>
            </p:cNvPr>
            <p:cNvSpPr txBox="1"/>
            <p:nvPr/>
          </p:nvSpPr>
          <p:spPr>
            <a:xfrm>
              <a:off x="6887774" y="2235068"/>
              <a:ext cx="20643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/>
                <a:t>열공 중</a:t>
              </a:r>
              <a:endParaRPr lang="en-US" dirty="0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4F0BD53-F1F2-4D28-8554-609F260A3BC2}"/>
              </a:ext>
            </a:extLst>
          </p:cNvPr>
          <p:cNvGrpSpPr/>
          <p:nvPr/>
        </p:nvGrpSpPr>
        <p:grpSpPr>
          <a:xfrm>
            <a:off x="8453924" y="621904"/>
            <a:ext cx="2284235" cy="1970695"/>
            <a:chOff x="8453924" y="621904"/>
            <a:chExt cx="2284235" cy="1970695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C185CD65-1A51-447F-87F3-0AB0420BEAF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453924" y="621904"/>
              <a:ext cx="1508760" cy="1417320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C02138C-F26F-439B-A7A9-574881DB0AEA}"/>
                </a:ext>
              </a:extLst>
            </p:cNvPr>
            <p:cNvSpPr txBox="1"/>
            <p:nvPr/>
          </p:nvSpPr>
          <p:spPr>
            <a:xfrm>
              <a:off x="8673782" y="2223267"/>
              <a:ext cx="20643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/>
                <a:t>딴짓 금지</a:t>
              </a:r>
              <a:endParaRPr lang="en-US" dirty="0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A5190EA-F9CB-42AB-9839-4A2DC6E0DE90}"/>
              </a:ext>
            </a:extLst>
          </p:cNvPr>
          <p:cNvGrpSpPr/>
          <p:nvPr/>
        </p:nvGrpSpPr>
        <p:grpSpPr>
          <a:xfrm>
            <a:off x="10324852" y="744076"/>
            <a:ext cx="2328205" cy="1846303"/>
            <a:chOff x="10324852" y="744076"/>
            <a:chExt cx="2328205" cy="1846303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F007B84D-77E2-4E3C-ACD6-4E41400F81A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0324852" y="744076"/>
              <a:ext cx="1473497" cy="1310438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4FC4A62-0EF4-4D93-9314-36465B9ADFD2}"/>
                </a:ext>
              </a:extLst>
            </p:cNvPr>
            <p:cNvSpPr txBox="1"/>
            <p:nvPr/>
          </p:nvSpPr>
          <p:spPr>
            <a:xfrm>
              <a:off x="10588680" y="2221047"/>
              <a:ext cx="20643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/>
                <a:t>그러나</a:t>
              </a:r>
              <a:endParaRPr lang="en-US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735974E-1515-47E5-B684-EEAB48F080E8}"/>
              </a:ext>
            </a:extLst>
          </p:cNvPr>
          <p:cNvGrpSpPr/>
          <p:nvPr/>
        </p:nvGrpSpPr>
        <p:grpSpPr>
          <a:xfrm>
            <a:off x="4830455" y="3355847"/>
            <a:ext cx="2064377" cy="1837283"/>
            <a:chOff x="4830455" y="3355847"/>
            <a:chExt cx="2064377" cy="1837283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E7807364-5F57-45A2-A697-0CE6002077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830455" y="3355847"/>
              <a:ext cx="1442122" cy="1345347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367AB51-4446-451A-9CC9-25F42518943E}"/>
                </a:ext>
              </a:extLst>
            </p:cNvPr>
            <p:cNvSpPr txBox="1"/>
            <p:nvPr/>
          </p:nvSpPr>
          <p:spPr>
            <a:xfrm>
              <a:off x="4830455" y="4823798"/>
              <a:ext cx="20643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/>
                <a:t>집중력 제로</a:t>
              </a:r>
              <a:endParaRPr lang="en-US" dirty="0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A1D161C-26BB-45EA-84BE-8F43A134D7D2}"/>
              </a:ext>
            </a:extLst>
          </p:cNvPr>
          <p:cNvGrpSpPr/>
          <p:nvPr/>
        </p:nvGrpSpPr>
        <p:grpSpPr>
          <a:xfrm>
            <a:off x="6646677" y="3355847"/>
            <a:ext cx="2064377" cy="1839503"/>
            <a:chOff x="6646677" y="3355847"/>
            <a:chExt cx="2064377" cy="1839503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419F9AE7-335F-4B7D-9D1E-2D4CD457BD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784847" y="3355847"/>
              <a:ext cx="1363229" cy="1344503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0B38255-5420-44AD-BB72-10F02891F9B5}"/>
                </a:ext>
              </a:extLst>
            </p:cNvPr>
            <p:cNvSpPr txBox="1"/>
            <p:nvPr/>
          </p:nvSpPr>
          <p:spPr>
            <a:xfrm>
              <a:off x="6646677" y="4826018"/>
              <a:ext cx="20643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/>
                <a:t>열공은 힘들어</a:t>
              </a:r>
              <a:endParaRPr lang="en-US" dirty="0"/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FC444950-F227-471E-A809-39200D530EB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71587" y="4417666"/>
            <a:ext cx="1925112" cy="1550928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39AD5CA3-6BB6-41E5-9F6C-26D17BEE8095}"/>
              </a:ext>
            </a:extLst>
          </p:cNvPr>
          <p:cNvGrpSpPr/>
          <p:nvPr/>
        </p:nvGrpSpPr>
        <p:grpSpPr>
          <a:xfrm>
            <a:off x="8673782" y="3429000"/>
            <a:ext cx="2246631" cy="1766350"/>
            <a:chOff x="8673782" y="3429000"/>
            <a:chExt cx="2246631" cy="1766350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0230F774-B1E8-4D9B-96D7-FBAAF6BEF8C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8673782" y="3429000"/>
              <a:ext cx="1404428" cy="1219044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A44426E-7D32-4950-BA10-4A651DF3B885}"/>
                </a:ext>
              </a:extLst>
            </p:cNvPr>
            <p:cNvSpPr txBox="1"/>
            <p:nvPr/>
          </p:nvSpPr>
          <p:spPr>
            <a:xfrm>
              <a:off x="8856036" y="4826018"/>
              <a:ext cx="20643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/>
                <a:t>다시 시작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9338899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CD057B-F47D-40B5-B7AC-10510806CA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2352" y="3993221"/>
            <a:ext cx="4651651" cy="4206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36066A-101F-4121-AAB6-6DF3BA40022F}"/>
              </a:ext>
            </a:extLst>
          </p:cNvPr>
          <p:cNvSpPr txBox="1"/>
          <p:nvPr/>
        </p:nvSpPr>
        <p:spPr>
          <a:xfrm>
            <a:off x="1871992" y="4686255"/>
            <a:ext cx="432199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1. </a:t>
            </a:r>
            <a:r>
              <a:rPr lang="ko-KR" altLang="en-US" sz="2500" dirty="0"/>
              <a:t>한국학교에 자꾸 빠지더니</a:t>
            </a:r>
            <a:endParaRPr lang="en-US" sz="25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E14A5B-AB72-4333-A030-59AAC1906813}"/>
              </a:ext>
            </a:extLst>
          </p:cNvPr>
          <p:cNvSpPr txBox="1"/>
          <p:nvPr/>
        </p:nvSpPr>
        <p:spPr>
          <a:xfrm>
            <a:off x="2984542" y="3352172"/>
            <a:ext cx="6222916" cy="1183722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500" dirty="0"/>
              <a:t>A </a:t>
            </a:r>
            <a:r>
              <a:rPr lang="ko-KR" altLang="en-US" sz="2500" dirty="0"/>
              <a:t>동생은 요즘 한국학교 잘 다니니</a:t>
            </a:r>
            <a:r>
              <a:rPr lang="en-US" altLang="ko-KR" sz="2500" dirty="0"/>
              <a:t>?</a:t>
            </a:r>
          </a:p>
          <a:p>
            <a:pPr>
              <a:lnSpc>
                <a:spcPct val="150000"/>
              </a:lnSpc>
            </a:pPr>
            <a:r>
              <a:rPr lang="en-US" sz="2500" dirty="0"/>
              <a:t>B </a:t>
            </a:r>
            <a:r>
              <a:rPr lang="ko-KR" altLang="en-US" sz="2500" dirty="0"/>
              <a:t>네</a:t>
            </a:r>
            <a:r>
              <a:rPr lang="en-US" altLang="ko-KR" sz="2500" dirty="0"/>
              <a:t>, </a:t>
            </a:r>
            <a:r>
              <a:rPr lang="ko-KR" altLang="en-US" sz="2500" dirty="0"/>
              <a:t> </a:t>
            </a:r>
            <a:r>
              <a:rPr lang="en-US" altLang="ko-KR" sz="2500" dirty="0"/>
              <a:t>__________ </a:t>
            </a:r>
            <a:r>
              <a:rPr lang="ko-KR" altLang="en-US" sz="2500" dirty="0"/>
              <a:t>한국어 실력이 늘었어요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59F15C-E904-473C-BD16-81A453C21550}"/>
              </a:ext>
            </a:extLst>
          </p:cNvPr>
          <p:cNvSpPr txBox="1"/>
          <p:nvPr/>
        </p:nvSpPr>
        <p:spPr>
          <a:xfrm>
            <a:off x="7105707" y="4686255"/>
            <a:ext cx="489422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2. </a:t>
            </a:r>
            <a:r>
              <a:rPr lang="ko-KR" altLang="en-US" sz="2500" dirty="0"/>
              <a:t>우리 가족 모두 깜짝 놀랄 만큼</a:t>
            </a:r>
            <a:endParaRPr lang="en-US" sz="25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962A00-6916-4009-93CD-B612D8E11F27}"/>
              </a:ext>
            </a:extLst>
          </p:cNvPr>
          <p:cNvSpPr txBox="1"/>
          <p:nvPr/>
        </p:nvSpPr>
        <p:spPr>
          <a:xfrm>
            <a:off x="1871991" y="5431626"/>
            <a:ext cx="510543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3. </a:t>
            </a:r>
            <a:r>
              <a:rPr lang="ko-KR" altLang="en-US" sz="2500" dirty="0"/>
              <a:t>우리 가족 모두 깜짝 놀라더라도</a:t>
            </a:r>
            <a:endParaRPr lang="en-US" sz="25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038B2E2-9F66-41C2-A267-DBE6BC8AD1E5}"/>
              </a:ext>
            </a:extLst>
          </p:cNvPr>
          <p:cNvSpPr/>
          <p:nvPr/>
        </p:nvSpPr>
        <p:spPr>
          <a:xfrm>
            <a:off x="6997741" y="4745796"/>
            <a:ext cx="501445" cy="38240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5F9D45-A9C5-495C-A9D5-45396B431382}"/>
              </a:ext>
            </a:extLst>
          </p:cNvPr>
          <p:cNvSpPr txBox="1"/>
          <p:nvPr/>
        </p:nvSpPr>
        <p:spPr>
          <a:xfrm>
            <a:off x="7891227" y="2642300"/>
            <a:ext cx="46516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hlinkClick r:id="rId4"/>
              </a:rPr>
              <a:t>https://hu.pinterest.com/pin/338614465733492612/</a:t>
            </a:r>
          </a:p>
          <a:p>
            <a:r>
              <a:rPr lang="en-US" sz="1000" dirty="0">
                <a:hlinkClick r:id="rId4"/>
              </a:rPr>
              <a:t>?amp_client_id=</a:t>
            </a:r>
            <a:r>
              <a:rPr lang="en-US" sz="1000" dirty="0"/>
              <a:t>CLIENT_ID(_)&amp;mweb_unauth_id=&amp;simplified=true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C0FDF8-1627-4BC1-B189-892794F78B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3494" y="1020017"/>
            <a:ext cx="3245013" cy="20858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63CB7A67-C4B7-42A2-8312-28172FDCB175}"/>
              </a:ext>
            </a:extLst>
          </p:cNvPr>
          <p:cNvSpPr txBox="1">
            <a:spLocks/>
          </p:cNvSpPr>
          <p:nvPr/>
        </p:nvSpPr>
        <p:spPr>
          <a:xfrm>
            <a:off x="2992807" y="288464"/>
            <a:ext cx="6206387" cy="5216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6 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A178E88-0C04-45AD-8FB9-E901986CB7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83383" y="390115"/>
            <a:ext cx="609423" cy="43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94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92064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239486" y="1058227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</a:t>
            </a:r>
            <a:r>
              <a:rPr lang="ko-KR" altLang="en-US" sz="3600" dirty="0">
                <a:solidFill>
                  <a:srgbClr val="FF0000"/>
                </a:solidFill>
              </a:rPr>
              <a:t>더라도</a:t>
            </a:r>
            <a:endParaRPr lang="en-US" altLang="ko-KR" sz="2000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256182" y="3317333"/>
            <a:ext cx="9810604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362128" y="2935151"/>
            <a:ext cx="1175657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400" dirty="0"/>
              <a:t>1. </a:t>
            </a:r>
            <a:r>
              <a:rPr lang="ko-KR" altLang="en-US" sz="2400" dirty="0"/>
              <a:t>분리수거가 </a:t>
            </a:r>
            <a:r>
              <a:rPr lang="ko-KR" altLang="en-US" sz="2400" b="1" u="sng" dirty="0">
                <a:solidFill>
                  <a:srgbClr val="FF0000"/>
                </a:solidFill>
              </a:rPr>
              <a:t>귀찮더라도</a:t>
            </a:r>
            <a:r>
              <a:rPr lang="ko-KR" altLang="en-US" sz="2400" dirty="0"/>
              <a:t> 환경 보호를 위해 실천해야 합니다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362128" y="3644928"/>
            <a:ext cx="11756569" cy="53065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2400" dirty="0"/>
              <a:t>2. </a:t>
            </a:r>
            <a:r>
              <a:rPr lang="ko-KR" altLang="en-US" sz="2400" dirty="0"/>
              <a:t>이런 일은 누가 </a:t>
            </a:r>
            <a:r>
              <a:rPr lang="ko-KR" altLang="en-US" sz="2400" b="1" u="sng" dirty="0">
                <a:solidFill>
                  <a:srgbClr val="FF0000"/>
                </a:solidFill>
              </a:rPr>
              <a:t>하더라도</a:t>
            </a:r>
            <a:r>
              <a:rPr lang="ko-KR" altLang="en-US" sz="2400" dirty="0"/>
              <a:t> 더 잘할 수는 없을 거야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362128" y="4451248"/>
            <a:ext cx="10075570" cy="11400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/>
              <a:t>3. A</a:t>
            </a:r>
            <a:r>
              <a:rPr lang="ko-KR" altLang="en-US" sz="2400" dirty="0"/>
              <a:t>  내일 서영이 생일 파티에 안 가면 안 될까</a:t>
            </a:r>
            <a:r>
              <a:rPr lang="en-US" altLang="ko-KR" sz="2400" dirty="0"/>
              <a:t>? </a:t>
            </a:r>
            <a:r>
              <a:rPr lang="ko-KR" altLang="en-US" sz="2400" dirty="0"/>
              <a:t>좀 바빠서</a:t>
            </a:r>
            <a:r>
              <a:rPr lang="en-US" altLang="ko-KR" sz="24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    B </a:t>
            </a:r>
            <a:r>
              <a:rPr lang="ko-KR" altLang="en-US" sz="2400" dirty="0"/>
              <a:t> </a:t>
            </a:r>
            <a:r>
              <a:rPr lang="ko-KR" altLang="en-US" sz="2400" b="1" u="sng" dirty="0">
                <a:solidFill>
                  <a:srgbClr val="FF0000"/>
                </a:solidFill>
              </a:rPr>
              <a:t>바쁘더라도</a:t>
            </a:r>
            <a:r>
              <a:rPr lang="ko-KR" altLang="en-US" sz="2400" dirty="0"/>
              <a:t> 잠깐 왔다 가</a:t>
            </a:r>
            <a:r>
              <a:rPr lang="en-US" altLang="ko-KR" sz="2400" dirty="0"/>
              <a:t>. </a:t>
            </a:r>
            <a:r>
              <a:rPr lang="ko-KR" altLang="en-US" sz="2400" dirty="0"/>
              <a:t>네가 안 오면 서영이가 </a:t>
            </a:r>
            <a:r>
              <a:rPr lang="ko-KR" altLang="en-US" sz="2400" dirty="0" err="1"/>
              <a:t>섭섭해할</a:t>
            </a:r>
            <a:r>
              <a:rPr lang="ko-KR" altLang="en-US" sz="2400" dirty="0"/>
              <a:t> 거야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381F5-BC82-3E4C-8E7C-B437CF771B7E}"/>
              </a:ext>
            </a:extLst>
          </p:cNvPr>
          <p:cNvSpPr txBox="1"/>
          <p:nvPr/>
        </p:nvSpPr>
        <p:spPr>
          <a:xfrm>
            <a:off x="179248" y="1733145"/>
            <a:ext cx="11756571" cy="8925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600" dirty="0"/>
              <a:t>(Attached to a verb or an adjective) This is used when the preceding part is fulfilled but  the succeeding part does not match the expectations.</a:t>
            </a: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87FC7918-A640-40F6-8D1C-160EACFA4C7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8C770552-5F52-43EA-8C13-FA501DDA1117}"/>
              </a:ext>
            </a:extLst>
          </p:cNvPr>
          <p:cNvSpPr txBox="1">
            <a:spLocks/>
          </p:cNvSpPr>
          <p:nvPr/>
        </p:nvSpPr>
        <p:spPr>
          <a:xfrm>
            <a:off x="2992807" y="288464"/>
            <a:ext cx="6206387" cy="5216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7 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C1800F4-5035-4A99-A28D-5A5D51067B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3383" y="349596"/>
            <a:ext cx="609423" cy="43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2650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A4CDC7-B66C-4ED6-91E6-34A2A1B5D1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9950" y="2340689"/>
            <a:ext cx="4636192" cy="371914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292038" y="5676662"/>
            <a:ext cx="302456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D05352C-22AC-4B13-8550-F9C03BCEE7B3}"/>
              </a:ext>
            </a:extLst>
          </p:cNvPr>
          <p:cNvSpPr txBox="1"/>
          <p:nvPr/>
        </p:nvSpPr>
        <p:spPr>
          <a:xfrm>
            <a:off x="239486" y="1058227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</a:t>
            </a:r>
            <a:r>
              <a:rPr lang="ko-KR" altLang="en-US" sz="3600" dirty="0">
                <a:solidFill>
                  <a:srgbClr val="FF0000"/>
                </a:solidFill>
              </a:rPr>
              <a:t>더라도</a:t>
            </a:r>
            <a:endParaRPr lang="en-US" altLang="ko-KR" sz="2000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C0852879-E092-4E69-9C7B-84483BF222C0}"/>
              </a:ext>
            </a:extLst>
          </p:cNvPr>
          <p:cNvSpPr txBox="1">
            <a:spLocks/>
          </p:cNvSpPr>
          <p:nvPr/>
        </p:nvSpPr>
        <p:spPr>
          <a:xfrm>
            <a:off x="2992807" y="288464"/>
            <a:ext cx="6206387" cy="5216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7 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24C0C64-EF82-4058-9680-29FA25A99D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3383" y="339913"/>
            <a:ext cx="609423" cy="430753"/>
          </a:xfrm>
          <a:prstGeom prst="rect">
            <a:avLst/>
          </a:prstGeom>
        </p:spPr>
      </p:pic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096142" y="1885530"/>
            <a:ext cx="4006850" cy="1156536"/>
          </a:xfrm>
          <a:prstGeom prst="wedgeRoundRectCallout">
            <a:avLst>
              <a:gd name="adj1" fmla="val -54212"/>
              <a:gd name="adj2" fmla="val 8425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괜찮아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r>
              <a:rPr lang="en-US" altLang="ko-KR" sz="2400" b="1" dirty="0">
                <a:solidFill>
                  <a:srgbClr val="FF0000"/>
                </a:solidFill>
              </a:rPr>
              <a:t> </a:t>
            </a:r>
            <a:r>
              <a:rPr lang="ko-KR" altLang="en-US" sz="2400" b="1" dirty="0">
                <a:solidFill>
                  <a:srgbClr val="FF0000"/>
                </a:solidFill>
              </a:rPr>
              <a:t>늦더라도 </a:t>
            </a:r>
            <a:r>
              <a:rPr lang="ko-KR" altLang="en-US" sz="2400" dirty="0">
                <a:solidFill>
                  <a:schemeClr val="tx1"/>
                </a:solidFill>
              </a:rPr>
              <a:t>꼭 와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239486" y="1950779"/>
            <a:ext cx="3411939" cy="1156536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미안해</a:t>
            </a:r>
            <a:r>
              <a:rPr lang="en-US" altLang="ko-KR" sz="2400" dirty="0">
                <a:solidFill>
                  <a:schemeClr val="tx1"/>
                </a:solidFill>
              </a:rPr>
              <a:t>. </a:t>
            </a:r>
            <a:r>
              <a:rPr lang="ko-KR" altLang="en-US" sz="2400" dirty="0">
                <a:solidFill>
                  <a:schemeClr val="tx1"/>
                </a:solidFill>
              </a:rPr>
              <a:t>좀 늦을 것 같아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어떡하지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084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774DE0-12B3-4AC0-8BB5-2C94014A8F3A}"/>
              </a:ext>
            </a:extLst>
          </p:cNvPr>
          <p:cNvSpPr txBox="1"/>
          <p:nvPr/>
        </p:nvSpPr>
        <p:spPr>
          <a:xfrm>
            <a:off x="2847975" y="3883037"/>
            <a:ext cx="649605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(</a:t>
            </a:r>
            <a:r>
              <a:rPr lang="ko-KR" altLang="en-US" sz="2500" dirty="0"/>
              <a:t>아무리 아프다</a:t>
            </a:r>
            <a:r>
              <a:rPr lang="en-US" altLang="ko-KR" sz="2500" dirty="0"/>
              <a:t>) </a:t>
            </a:r>
            <a:r>
              <a:rPr lang="ko-KR" altLang="en-US" sz="2500" dirty="0"/>
              <a:t>병원에는 가지 않을 거예요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250A86-99B8-4A62-B20B-B657D231DC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3990" y="4372634"/>
            <a:ext cx="453507" cy="5001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E824D0-CCD8-4CA7-8D26-6C7846F3BB78}"/>
              </a:ext>
            </a:extLst>
          </p:cNvPr>
          <p:cNvSpPr txBox="1"/>
          <p:nvPr/>
        </p:nvSpPr>
        <p:spPr>
          <a:xfrm>
            <a:off x="2847975" y="4400231"/>
            <a:ext cx="470530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아무리 아프더라도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E5BD26-93F7-4236-BAC5-E02C615609FA}"/>
              </a:ext>
            </a:extLst>
          </p:cNvPr>
          <p:cNvSpPr txBox="1"/>
          <p:nvPr/>
        </p:nvSpPr>
        <p:spPr>
          <a:xfrm>
            <a:off x="2847975" y="5302506"/>
            <a:ext cx="665162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아무리 아프더라도</a:t>
            </a:r>
            <a:r>
              <a:rPr lang="en-US" altLang="ko-KR" sz="2500" b="1" dirty="0">
                <a:solidFill>
                  <a:srgbClr val="FF0000"/>
                </a:solidFill>
              </a:rPr>
              <a:t> </a:t>
            </a:r>
            <a:r>
              <a:rPr lang="ko-KR" altLang="en-US" sz="2500" dirty="0"/>
              <a:t>병원에는 가지 않을 거예요</a:t>
            </a:r>
            <a:r>
              <a:rPr lang="en-US" altLang="ko-KR" sz="2500" dirty="0"/>
              <a:t>.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E910E4F-8A50-4E11-94B5-8C1102673FA1}"/>
              </a:ext>
            </a:extLst>
          </p:cNvPr>
          <p:cNvSpPr/>
          <p:nvPr/>
        </p:nvSpPr>
        <p:spPr>
          <a:xfrm>
            <a:off x="7718516" y="3171727"/>
            <a:ext cx="367249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https://in.pinterest.com/pin/654710864552702427/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D39B56-D152-41E9-884E-E101049DF9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6632" y="1086730"/>
            <a:ext cx="2778737" cy="24851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D6154719-0CA9-4F0C-9038-818B620F5FEC}"/>
              </a:ext>
            </a:extLst>
          </p:cNvPr>
          <p:cNvSpPr txBox="1">
            <a:spLocks/>
          </p:cNvSpPr>
          <p:nvPr/>
        </p:nvSpPr>
        <p:spPr>
          <a:xfrm>
            <a:off x="2992807" y="288464"/>
            <a:ext cx="6206387" cy="5216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7 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865920B-0D09-41E1-AB0E-5FC790B325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3383" y="288464"/>
            <a:ext cx="609423" cy="43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57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21617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1120244" y="3317333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376502" y="2776667"/>
            <a:ext cx="11285846" cy="1324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3200" dirty="0"/>
              <a:t> </a:t>
            </a:r>
            <a:r>
              <a:rPr lang="en-US" altLang="ko-KR" sz="2400" dirty="0"/>
              <a:t>1. </a:t>
            </a:r>
            <a:r>
              <a:rPr lang="ko-KR" altLang="en-US" sz="2400" dirty="0"/>
              <a:t>우리 아이는 환경 보호의 중요성을 몰라서 </a:t>
            </a:r>
            <a:r>
              <a:rPr lang="ko-KR" altLang="en-US" sz="2400" dirty="0" err="1"/>
              <a:t>큰일이에요</a:t>
            </a:r>
            <a:r>
              <a:rPr lang="en-US" altLang="ko-KR" sz="2400" dirty="0"/>
              <a:t>.  </a:t>
            </a:r>
            <a:r>
              <a:rPr lang="ko-KR" altLang="en-US" sz="2400" dirty="0"/>
              <a:t>분리수거나 재활용은</a:t>
            </a:r>
            <a:endParaRPr lang="en-US" altLang="ko-KR" sz="2400" dirty="0"/>
          </a:p>
          <a:p>
            <a:pPr>
              <a:lnSpc>
                <a:spcPct val="150000"/>
              </a:lnSpc>
            </a:pPr>
            <a:r>
              <a:rPr lang="en-US" altLang="ko-KR" sz="2400" dirty="0"/>
              <a:t> </a:t>
            </a:r>
            <a:r>
              <a:rPr lang="ko-KR" altLang="en-US" sz="2400" dirty="0"/>
              <a:t>    바라지도 않아요</a:t>
            </a:r>
            <a:r>
              <a:rPr lang="en-US" altLang="ko-KR" sz="2400" dirty="0"/>
              <a:t>. </a:t>
            </a:r>
            <a:r>
              <a:rPr lang="ko-KR" altLang="en-US" sz="2400" dirty="0"/>
              <a:t>밖에 나갈 때 전기를 </a:t>
            </a:r>
            <a:r>
              <a:rPr lang="ko-KR" altLang="en-US" sz="2400" b="1" u="sng" dirty="0">
                <a:solidFill>
                  <a:srgbClr val="FF0000"/>
                </a:solidFill>
              </a:rPr>
              <a:t>끄기나 하면 </a:t>
            </a:r>
            <a:r>
              <a:rPr lang="ko-KR" altLang="en-US" sz="2400" dirty="0" err="1"/>
              <a:t>좋겠어요</a:t>
            </a:r>
            <a:r>
              <a:rPr lang="en-US" altLang="ko-KR" sz="2400" dirty="0"/>
              <a:t>.</a:t>
            </a:r>
            <a:r>
              <a:rPr lang="ko-KR" altLang="en-US" sz="2400" dirty="0"/>
              <a:t> </a:t>
            </a:r>
            <a:endParaRPr lang="en-US" sz="2400" b="1" u="sng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286014" y="4407527"/>
            <a:ext cx="11285846" cy="1163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500" dirty="0"/>
              <a:t>  </a:t>
            </a:r>
            <a:r>
              <a:rPr lang="en-US" altLang="ko-KR" sz="2500" dirty="0"/>
              <a:t>2. </a:t>
            </a:r>
            <a:r>
              <a:rPr lang="en-US" altLang="ko-KR" sz="2400" dirty="0"/>
              <a:t>A</a:t>
            </a:r>
            <a:r>
              <a:rPr lang="ko-KR" altLang="en-US" sz="2400" dirty="0"/>
              <a:t>  옷이 </a:t>
            </a:r>
            <a:r>
              <a:rPr lang="ko-KR" altLang="en-US" sz="2400" dirty="0" err="1"/>
              <a:t>제게</a:t>
            </a:r>
            <a:r>
              <a:rPr lang="ko-KR" altLang="en-US" sz="2400" dirty="0"/>
              <a:t> 잘 어울리지 않을 것 같아요</a:t>
            </a:r>
            <a:r>
              <a:rPr lang="en-US" altLang="ko-KR" sz="24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      B </a:t>
            </a:r>
            <a:r>
              <a:rPr lang="ko-KR" altLang="en-US" sz="2400" dirty="0"/>
              <a:t> 제가 볼 때는 잘 어울리는 것 같은데</a:t>
            </a:r>
            <a:r>
              <a:rPr lang="en-US" altLang="ko-KR" sz="2400" dirty="0"/>
              <a:t>. </a:t>
            </a:r>
            <a:r>
              <a:rPr lang="ko-KR" altLang="en-US" sz="2400" dirty="0"/>
              <a:t>한번 </a:t>
            </a:r>
            <a:r>
              <a:rPr lang="ko-KR" altLang="en-US" sz="2400" b="1" u="sng" dirty="0">
                <a:solidFill>
                  <a:srgbClr val="FF0000"/>
                </a:solidFill>
              </a:rPr>
              <a:t>입어 보기나 하세요</a:t>
            </a:r>
            <a:r>
              <a:rPr lang="en-US" altLang="ko-KR" sz="2400" dirty="0"/>
              <a:t>.</a:t>
            </a:r>
            <a:endParaRPr lang="en-US" sz="2400" b="1" u="sng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D27C51-1072-5444-A070-1B04F572CF50}"/>
              </a:ext>
            </a:extLst>
          </p:cNvPr>
          <p:cNvSpPr txBox="1"/>
          <p:nvPr/>
        </p:nvSpPr>
        <p:spPr>
          <a:xfrm>
            <a:off x="376502" y="1749112"/>
            <a:ext cx="11434498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(Attached to a </a:t>
            </a:r>
            <a:r>
              <a:rPr lang="en-US" altLang="ko-KR" sz="2800" dirty="0"/>
              <a:t>verb or</a:t>
            </a:r>
            <a:r>
              <a:rPr lang="ko-KR" altLang="en-US" sz="2800" dirty="0"/>
              <a:t> </a:t>
            </a:r>
            <a:r>
              <a:rPr lang="en-US" altLang="ko-KR" sz="2800" dirty="0"/>
              <a:t>an adjective</a:t>
            </a:r>
            <a:r>
              <a:rPr lang="en-US" sz="2800" dirty="0"/>
              <a:t>) This is used when some situation is unlikely but the speaker is still hopeful it </a:t>
            </a:r>
            <a:r>
              <a:rPr lang="en-US" sz="2800"/>
              <a:t>may happen.</a:t>
            </a:r>
            <a:endParaRPr lang="en-US" sz="2800" dirty="0"/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6C1888A2-A7DA-4E95-B19F-F74A9C4CE6A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1FE9984-F44F-4C95-A27D-5CD77100CFAD}"/>
              </a:ext>
            </a:extLst>
          </p:cNvPr>
          <p:cNvSpPr txBox="1">
            <a:spLocks/>
          </p:cNvSpPr>
          <p:nvPr/>
        </p:nvSpPr>
        <p:spPr>
          <a:xfrm>
            <a:off x="2992807" y="288464"/>
            <a:ext cx="6206387" cy="5216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8 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76A7DBA-C838-43B4-A629-A5D71CB356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2015" y="305867"/>
            <a:ext cx="609423" cy="430753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533749A-C324-488A-8A9F-A1D939462F98}"/>
              </a:ext>
            </a:extLst>
          </p:cNvPr>
          <p:cNvSpPr txBox="1"/>
          <p:nvPr/>
        </p:nvSpPr>
        <p:spPr>
          <a:xfrm>
            <a:off x="376502" y="1093877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</a:t>
            </a:r>
            <a:r>
              <a:rPr lang="ko-KR" altLang="en-US" sz="3600" dirty="0">
                <a:solidFill>
                  <a:srgbClr val="FF0000"/>
                </a:solidFill>
              </a:rPr>
              <a:t>기나 하다</a:t>
            </a: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10714623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70D712C-F721-4785-A6B7-B43E8500C1D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715751" y="3124201"/>
            <a:ext cx="4239597" cy="2874077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C187DA22-213F-4002-803A-7BCC01B40054}"/>
              </a:ext>
            </a:extLst>
          </p:cNvPr>
          <p:cNvSpPr txBox="1">
            <a:spLocks/>
          </p:cNvSpPr>
          <p:nvPr/>
        </p:nvSpPr>
        <p:spPr>
          <a:xfrm>
            <a:off x="2992807" y="288464"/>
            <a:ext cx="6206387" cy="5216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8 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44EB68B-BABC-4591-AF11-291CC10242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3383" y="310342"/>
            <a:ext cx="609423" cy="43075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FC17B3B-54F2-4002-A1DC-030E3583FCFD}"/>
              </a:ext>
            </a:extLst>
          </p:cNvPr>
          <p:cNvSpPr txBox="1"/>
          <p:nvPr/>
        </p:nvSpPr>
        <p:spPr>
          <a:xfrm>
            <a:off x="275918" y="1317202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</a:t>
            </a:r>
            <a:r>
              <a:rPr lang="ko-KR" altLang="en-US" sz="3600" dirty="0">
                <a:solidFill>
                  <a:srgbClr val="FF0000"/>
                </a:solidFill>
              </a:rPr>
              <a:t>기나 하다</a:t>
            </a:r>
            <a:endParaRPr lang="en-US" altLang="ko-KR" sz="2000" dirty="0"/>
          </a:p>
        </p:txBody>
      </p:sp>
      <p:sp>
        <p:nvSpPr>
          <p:cNvPr id="15" name="Rounded Rectangular Callout 20">
            <a:extLst>
              <a:ext uri="{FF2B5EF4-FFF2-40B4-BE49-F238E27FC236}">
                <a16:creationId xmlns:a16="http://schemas.microsoft.com/office/drawing/2014/main" id="{E28C634A-3D1B-438E-B33A-F8D6E30E8C4B}"/>
              </a:ext>
            </a:extLst>
          </p:cNvPr>
          <p:cNvSpPr/>
          <p:nvPr/>
        </p:nvSpPr>
        <p:spPr>
          <a:xfrm>
            <a:off x="563560" y="2148198"/>
            <a:ext cx="3639645" cy="1077627"/>
          </a:xfrm>
          <a:prstGeom prst="wedgeRoundRectCallout">
            <a:avLst>
              <a:gd name="adj1" fmla="val 47214"/>
              <a:gd name="adj2" fmla="val 81652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이 옷 괜찮을까</a:t>
            </a:r>
            <a:r>
              <a:rPr lang="en-US" altLang="ko-KR" sz="2400" dirty="0">
                <a:solidFill>
                  <a:schemeClr val="tx1"/>
                </a:solidFill>
              </a:rPr>
              <a:t>? </a:t>
            </a:r>
          </a:p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좀 작을 거 같은데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388843" y="2135162"/>
            <a:ext cx="4239597" cy="1010952"/>
          </a:xfrm>
          <a:prstGeom prst="wedgeRoundRectCallout">
            <a:avLst>
              <a:gd name="adj1" fmla="val -39865"/>
              <a:gd name="adj2" fmla="val 108872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내가 보기에는 괜찮은 것 같은데</a:t>
            </a:r>
            <a:r>
              <a:rPr lang="en-US" altLang="ko-KR" sz="2400" dirty="0">
                <a:solidFill>
                  <a:schemeClr val="tx1"/>
                </a:solidFill>
              </a:rPr>
              <a:t>. </a:t>
            </a:r>
            <a:r>
              <a:rPr lang="ko-KR" altLang="en-US" sz="2400" dirty="0">
                <a:solidFill>
                  <a:schemeClr val="tx1"/>
                </a:solidFill>
              </a:rPr>
              <a:t>한번 </a:t>
            </a:r>
            <a:r>
              <a:rPr lang="ko-KR" altLang="en-US" sz="2400" b="1" dirty="0">
                <a:solidFill>
                  <a:srgbClr val="FF0000"/>
                </a:solidFill>
              </a:rPr>
              <a:t>입어 보기나 해</a:t>
            </a:r>
            <a:r>
              <a:rPr lang="en-US" altLang="ko-KR" sz="2400" b="1" dirty="0">
                <a:solidFill>
                  <a:srgbClr val="FF0000"/>
                </a:solidFill>
              </a:rPr>
              <a:t>.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4788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C8A9BF7-F857-413A-ADB8-2D3E4CF21C62}"/>
              </a:ext>
            </a:extLst>
          </p:cNvPr>
          <p:cNvSpPr txBox="1"/>
          <p:nvPr/>
        </p:nvSpPr>
        <p:spPr>
          <a:xfrm>
            <a:off x="2904419" y="4284632"/>
            <a:ext cx="4651140" cy="421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36066A-101F-4121-AAB6-6DF3BA40022F}"/>
              </a:ext>
            </a:extLst>
          </p:cNvPr>
          <p:cNvSpPr txBox="1"/>
          <p:nvPr/>
        </p:nvSpPr>
        <p:spPr>
          <a:xfrm>
            <a:off x="1806272" y="4630846"/>
            <a:ext cx="457624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ko-KR" altLang="en-US" sz="2500" dirty="0"/>
              <a:t>생각하기나 하면 </a:t>
            </a:r>
            <a:r>
              <a:rPr lang="ko-KR" altLang="en-US" sz="2500" dirty="0" err="1"/>
              <a:t>좋겠어요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59F15C-E904-473C-BD16-81A453C21550}"/>
              </a:ext>
            </a:extLst>
          </p:cNvPr>
          <p:cNvSpPr txBox="1"/>
          <p:nvPr/>
        </p:nvSpPr>
        <p:spPr>
          <a:xfrm>
            <a:off x="6654037" y="4628733"/>
            <a:ext cx="486168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2. </a:t>
            </a:r>
            <a:r>
              <a:rPr lang="ko-KR" altLang="en-US" sz="2500" dirty="0"/>
              <a:t>버리기나 하면 </a:t>
            </a:r>
            <a:r>
              <a:rPr lang="ko-KR" altLang="en-US" sz="2500" dirty="0" err="1"/>
              <a:t>좋겠어요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962A00-6916-4009-93CD-B612D8E11F27}"/>
              </a:ext>
            </a:extLst>
          </p:cNvPr>
          <p:cNvSpPr txBox="1"/>
          <p:nvPr/>
        </p:nvSpPr>
        <p:spPr>
          <a:xfrm>
            <a:off x="1809242" y="5324865"/>
            <a:ext cx="532180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3. </a:t>
            </a:r>
            <a:r>
              <a:rPr lang="ko-KR" altLang="en-US" sz="2500" dirty="0"/>
              <a:t>먹는 것을 좋아해요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7240317-15FB-4BB1-894A-0F1F1267AC1D}"/>
              </a:ext>
            </a:extLst>
          </p:cNvPr>
          <p:cNvSpPr/>
          <p:nvPr/>
        </p:nvSpPr>
        <p:spPr>
          <a:xfrm>
            <a:off x="1748633" y="4672467"/>
            <a:ext cx="477908" cy="48131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0265C9-4543-4051-A36E-0653DBD76D4C}"/>
              </a:ext>
            </a:extLst>
          </p:cNvPr>
          <p:cNvSpPr txBox="1"/>
          <p:nvPr/>
        </p:nvSpPr>
        <p:spPr>
          <a:xfrm>
            <a:off x="7800623" y="2792017"/>
            <a:ext cx="46516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https://www.pinterest.pt/pin/586030970247143280/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8D3497C-D316-4230-BF58-EB07AD4177FD}"/>
              </a:ext>
            </a:extLst>
          </p:cNvPr>
          <p:cNvSpPr txBox="1"/>
          <p:nvPr/>
        </p:nvSpPr>
        <p:spPr>
          <a:xfrm>
            <a:off x="2572658" y="3699926"/>
            <a:ext cx="7046685" cy="606641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500" dirty="0"/>
              <a:t>   물건을 버리기 전에 한 번 더 </a:t>
            </a:r>
            <a:r>
              <a:rPr lang="en-US" altLang="ko-KR" sz="2500" dirty="0"/>
              <a:t>_________________</a:t>
            </a:r>
            <a:endParaRPr lang="en-US" sz="25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1019A3D-0B17-4A0E-984E-35AC3E6C34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3589" y="920455"/>
            <a:ext cx="3184822" cy="2398447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34B86CFF-62F3-4AF4-BBCD-439176E185D5}"/>
              </a:ext>
            </a:extLst>
          </p:cNvPr>
          <p:cNvSpPr txBox="1">
            <a:spLocks/>
          </p:cNvSpPr>
          <p:nvPr/>
        </p:nvSpPr>
        <p:spPr>
          <a:xfrm>
            <a:off x="2992807" y="288464"/>
            <a:ext cx="6206387" cy="5216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8 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F13B55B-4712-4755-B9C8-DA393B4DD8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3383" y="288464"/>
            <a:ext cx="609423" cy="43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72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92064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239486" y="1058227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-</a:t>
            </a:r>
            <a:r>
              <a:rPr lang="ko-KR" altLang="en-US" sz="3600" dirty="0">
                <a:solidFill>
                  <a:srgbClr val="FF0000"/>
                </a:solidFill>
              </a:rPr>
              <a:t>에도 불구하고</a:t>
            </a:r>
            <a:endParaRPr lang="en-US" altLang="ko-KR" sz="2000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256182" y="3317333"/>
            <a:ext cx="9810604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179248" y="2935151"/>
            <a:ext cx="11756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n-ea"/>
              </a:rPr>
              <a:t>1. </a:t>
            </a:r>
            <a:r>
              <a:rPr lang="ko-KR" altLang="en-US" sz="2400" dirty="0">
                <a:latin typeface="+mn-ea"/>
              </a:rPr>
              <a:t>라이언 킹의 </a:t>
            </a:r>
            <a:r>
              <a:rPr lang="ko-KR" altLang="en-US" sz="2400" dirty="0" err="1">
                <a:latin typeface="+mn-ea"/>
              </a:rPr>
              <a:t>심바는</a:t>
            </a:r>
            <a:r>
              <a:rPr lang="ko-KR" altLang="en-US" sz="2400" dirty="0">
                <a:latin typeface="+mn-ea"/>
              </a:rPr>
              <a:t> </a:t>
            </a:r>
            <a:r>
              <a:rPr lang="ko-KR" altLang="en-US" sz="2400" b="1" u="sng" dirty="0">
                <a:solidFill>
                  <a:srgbClr val="FF0000"/>
                </a:solidFill>
                <a:latin typeface="+mn-ea"/>
              </a:rPr>
              <a:t>어려운 상황에도 불구하고 </a:t>
            </a:r>
            <a:r>
              <a:rPr lang="ko-KR" altLang="en-US" sz="2400" dirty="0">
                <a:latin typeface="+mn-ea"/>
              </a:rPr>
              <a:t>사자의 왕이 되었어요</a:t>
            </a:r>
            <a:r>
              <a:rPr lang="en-US" altLang="ko-KR" sz="2400" dirty="0">
                <a:latin typeface="+mn-ea"/>
              </a:rPr>
              <a:t>.</a:t>
            </a:r>
            <a:endParaRPr lang="en-US" sz="2400" dirty="0">
              <a:latin typeface="+mn-ea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179248" y="3719555"/>
            <a:ext cx="11756569" cy="530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2400" dirty="0">
                <a:latin typeface="+mn-ea"/>
              </a:rPr>
              <a:t>2. </a:t>
            </a:r>
            <a:r>
              <a:rPr lang="ko-KR" altLang="en-US" sz="2400" dirty="0">
                <a:latin typeface="+mn-ea"/>
              </a:rPr>
              <a:t>한국어를 오래 </a:t>
            </a:r>
            <a:r>
              <a:rPr lang="ko-KR" altLang="en-US" sz="2400" b="1" u="sng" dirty="0">
                <a:solidFill>
                  <a:srgbClr val="FF0000"/>
                </a:solidFill>
                <a:latin typeface="+mn-ea"/>
              </a:rPr>
              <a:t>배웠음에도 불구하고 </a:t>
            </a:r>
            <a:r>
              <a:rPr lang="ko-KR" altLang="en-US" sz="2400" dirty="0">
                <a:latin typeface="+mn-ea"/>
              </a:rPr>
              <a:t>쓰기는 잘 못해요</a:t>
            </a:r>
            <a:r>
              <a:rPr lang="en-US" altLang="ko-KR" sz="2400" dirty="0">
                <a:latin typeface="+mn-ea"/>
              </a:rPr>
              <a:t>.</a:t>
            </a:r>
            <a:endParaRPr lang="en-US" sz="2400" dirty="0">
              <a:latin typeface="+mn-ea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179248" y="4650910"/>
            <a:ext cx="10845074" cy="1131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>
                <a:latin typeface="+mn-ea"/>
              </a:rPr>
              <a:t>3. A</a:t>
            </a:r>
            <a:r>
              <a:rPr lang="ko-KR" altLang="en-US" sz="2400" dirty="0">
                <a:latin typeface="+mn-ea"/>
              </a:rPr>
              <a:t>  경주에 가 봤어요</a:t>
            </a:r>
            <a:r>
              <a:rPr lang="en-US" altLang="ko-KR" sz="2400" dirty="0">
                <a:latin typeface="+mn-ea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+mn-ea"/>
              </a:rPr>
              <a:t>    B </a:t>
            </a:r>
            <a:r>
              <a:rPr lang="ko-KR" altLang="en-US" sz="2400" dirty="0">
                <a:latin typeface="+mn-ea"/>
              </a:rPr>
              <a:t> 아니요</a:t>
            </a:r>
            <a:r>
              <a:rPr lang="en-US" altLang="ko-KR" sz="2400" dirty="0">
                <a:latin typeface="+mn-ea"/>
              </a:rPr>
              <a:t>, </a:t>
            </a:r>
            <a:r>
              <a:rPr lang="ko-KR" altLang="en-US" sz="2400" dirty="0">
                <a:latin typeface="+mn-ea"/>
              </a:rPr>
              <a:t>한국에 여러 번 </a:t>
            </a:r>
            <a:r>
              <a:rPr lang="ko-KR" altLang="en-US" sz="2400" b="1" u="sng" dirty="0">
                <a:solidFill>
                  <a:srgbClr val="FF0000"/>
                </a:solidFill>
                <a:latin typeface="+mn-ea"/>
              </a:rPr>
              <a:t>갔음에도 불구하고 </a:t>
            </a:r>
            <a:r>
              <a:rPr lang="ko-KR" altLang="en-US" sz="2400" dirty="0">
                <a:latin typeface="+mn-ea"/>
              </a:rPr>
              <a:t>경주는 아직 못 가 봤어요</a:t>
            </a:r>
            <a:r>
              <a:rPr lang="en-US" altLang="ko-KR" sz="2400" dirty="0">
                <a:latin typeface="+mn-ea"/>
              </a:rPr>
              <a:t>.</a:t>
            </a:r>
            <a:endParaRPr lang="en-US" sz="2400" dirty="0">
              <a:latin typeface="+mn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381F5-BC82-3E4C-8E7C-B437CF771B7E}"/>
              </a:ext>
            </a:extLst>
          </p:cNvPr>
          <p:cNvSpPr txBox="1"/>
          <p:nvPr/>
        </p:nvSpPr>
        <p:spPr>
          <a:xfrm>
            <a:off x="179248" y="1733145"/>
            <a:ext cx="11756571" cy="8925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600" dirty="0"/>
              <a:t>(Attached to a noun) This is used when the succeeding part is different from the expectations of the preceding part.</a:t>
            </a: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87FC7918-A640-40F6-8D1C-160EACFA4C7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130871C9-7C20-48F4-9771-E5C4ABAE2BB6}"/>
              </a:ext>
            </a:extLst>
          </p:cNvPr>
          <p:cNvSpPr txBox="1">
            <a:spLocks/>
          </p:cNvSpPr>
          <p:nvPr/>
        </p:nvSpPr>
        <p:spPr>
          <a:xfrm>
            <a:off x="2992807" y="288464"/>
            <a:ext cx="6206387" cy="5216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9 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844256B-CAA1-45AC-9C1F-4464131C5C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3383" y="333912"/>
            <a:ext cx="609423" cy="43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3567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A4CDC7-B66C-4ED6-91E6-34A2A1B5D1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7805" y="2463799"/>
            <a:ext cx="4636192" cy="371914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019352" y="5690501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592D95B-D1B7-43BA-9974-310DE3603742}"/>
              </a:ext>
            </a:extLst>
          </p:cNvPr>
          <p:cNvSpPr txBox="1"/>
          <p:nvPr/>
        </p:nvSpPr>
        <p:spPr>
          <a:xfrm>
            <a:off x="239486" y="1058227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-</a:t>
            </a:r>
            <a:r>
              <a:rPr lang="ko-KR" altLang="en-US" sz="3600" dirty="0">
                <a:solidFill>
                  <a:srgbClr val="FF0000"/>
                </a:solidFill>
              </a:rPr>
              <a:t>에도 불구하고</a:t>
            </a:r>
            <a:endParaRPr lang="en-US" altLang="ko-KR" sz="2000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2914FBE7-88E5-4A8E-803A-1F8FB7A8648C}"/>
              </a:ext>
            </a:extLst>
          </p:cNvPr>
          <p:cNvSpPr txBox="1">
            <a:spLocks/>
          </p:cNvSpPr>
          <p:nvPr/>
        </p:nvSpPr>
        <p:spPr>
          <a:xfrm>
            <a:off x="2992807" y="288464"/>
            <a:ext cx="6206387" cy="5216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9 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C823A30-E50F-4F39-AA30-F4B055868C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3383" y="298986"/>
            <a:ext cx="609423" cy="511129"/>
          </a:xfrm>
          <a:prstGeom prst="rect">
            <a:avLst/>
          </a:prstGeom>
        </p:spPr>
      </p:pic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103997" y="2096704"/>
            <a:ext cx="4006850" cy="1140271"/>
          </a:xfrm>
          <a:prstGeom prst="wedgeRoundRectCallout">
            <a:avLst>
              <a:gd name="adj1" fmla="val -54212"/>
              <a:gd name="adj2" fmla="val 8425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>
                <a:solidFill>
                  <a:srgbClr val="FF0000"/>
                </a:solidFill>
              </a:rPr>
              <a:t>추운 날씨에도 불구하고 </a:t>
            </a:r>
            <a:r>
              <a:rPr lang="ko-KR" altLang="en-US" sz="2400" dirty="0">
                <a:solidFill>
                  <a:schemeClr val="tx1"/>
                </a:solidFill>
              </a:rPr>
              <a:t>봉사활동을 하러 </a:t>
            </a:r>
            <a:r>
              <a:rPr lang="ko-KR" altLang="en-US" sz="2400" dirty="0" err="1">
                <a:solidFill>
                  <a:schemeClr val="tx1"/>
                </a:solidFill>
              </a:rPr>
              <a:t>갔어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465289" y="2096705"/>
            <a:ext cx="3411939" cy="1140271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날씨가 추운데 </a:t>
            </a:r>
            <a:r>
              <a:rPr lang="ko-KR" altLang="en-US" sz="2400" dirty="0" err="1">
                <a:solidFill>
                  <a:schemeClr val="tx1"/>
                </a:solidFill>
              </a:rPr>
              <a:t>조쉬는</a:t>
            </a:r>
            <a:r>
              <a:rPr lang="ko-KR" altLang="en-US" sz="2400" dirty="0">
                <a:solidFill>
                  <a:schemeClr val="tx1"/>
                </a:solidFill>
              </a:rPr>
              <a:t> 어디 </a:t>
            </a:r>
            <a:r>
              <a:rPr lang="ko-KR" altLang="en-US" sz="2400" dirty="0" err="1">
                <a:solidFill>
                  <a:schemeClr val="tx1"/>
                </a:solidFill>
              </a:rPr>
              <a:t>갔어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13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774DE0-12B3-4AC0-8BB5-2C94014A8F3A}"/>
              </a:ext>
            </a:extLst>
          </p:cNvPr>
          <p:cNvSpPr txBox="1"/>
          <p:nvPr/>
        </p:nvSpPr>
        <p:spPr>
          <a:xfrm>
            <a:off x="3105151" y="3822599"/>
            <a:ext cx="598169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          </a:t>
            </a:r>
            <a:r>
              <a:rPr lang="en-US" altLang="ko-KR" sz="2500" dirty="0"/>
              <a:t>(</a:t>
            </a:r>
            <a:r>
              <a:rPr lang="ko-KR" altLang="en-US" sz="2500" dirty="0"/>
              <a:t>비가 많이 오다</a:t>
            </a:r>
            <a:r>
              <a:rPr lang="en-US" altLang="ko-KR" sz="2500" dirty="0"/>
              <a:t>) </a:t>
            </a:r>
            <a:r>
              <a:rPr lang="ko-KR" altLang="en-US" sz="2500" dirty="0"/>
              <a:t>소풍을 갔다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250A86-99B8-4A62-B20B-B657D231DC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0339" y="4437894"/>
            <a:ext cx="453507" cy="5001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E824D0-CCD8-4CA7-8D26-6C7846F3BB78}"/>
              </a:ext>
            </a:extLst>
          </p:cNvPr>
          <p:cNvSpPr txBox="1"/>
          <p:nvPr/>
        </p:nvSpPr>
        <p:spPr>
          <a:xfrm>
            <a:off x="3875446" y="4440201"/>
            <a:ext cx="665917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비가 많이 옴에도 불구하고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E5BD26-93F7-4236-BAC5-E02C615609FA}"/>
              </a:ext>
            </a:extLst>
          </p:cNvPr>
          <p:cNvSpPr txBox="1"/>
          <p:nvPr/>
        </p:nvSpPr>
        <p:spPr>
          <a:xfrm>
            <a:off x="3212745" y="5326814"/>
            <a:ext cx="576651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비가 많이 옴에도 불구하고 </a:t>
            </a:r>
            <a:r>
              <a:rPr lang="ko-KR" altLang="en-US" sz="2500" dirty="0"/>
              <a:t>소풍을 갔다</a:t>
            </a:r>
            <a:r>
              <a:rPr lang="en-US" altLang="ko-KR" sz="2500" dirty="0"/>
              <a:t>.</a:t>
            </a:r>
            <a:r>
              <a:rPr lang="ko-KR" altLang="en-US" sz="2500" b="1" dirty="0">
                <a:solidFill>
                  <a:srgbClr val="FF0000"/>
                </a:solidFill>
              </a:rPr>
              <a:t> 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08CC863-82A4-48B6-B397-131EFEDB9D3B}"/>
              </a:ext>
            </a:extLst>
          </p:cNvPr>
          <p:cNvSpPr/>
          <p:nvPr/>
        </p:nvSpPr>
        <p:spPr>
          <a:xfrm>
            <a:off x="8020580" y="3211529"/>
            <a:ext cx="319934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https://recess.fandom.com/wiki/Rainy_Days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A01F91A-A4A8-464F-BDC2-251F5D6EA6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4036" y="1011163"/>
            <a:ext cx="3300604" cy="26574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80A3435D-DE31-45CF-9828-1B0ADF84590E}"/>
              </a:ext>
            </a:extLst>
          </p:cNvPr>
          <p:cNvSpPr txBox="1">
            <a:spLocks/>
          </p:cNvSpPr>
          <p:nvPr/>
        </p:nvSpPr>
        <p:spPr>
          <a:xfrm>
            <a:off x="2992807" y="288464"/>
            <a:ext cx="6206387" cy="5216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9 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7A75121-AED6-4AA5-9439-DFDE6628F3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3383" y="333912"/>
            <a:ext cx="609423" cy="43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195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239486" y="1058227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</a:t>
            </a:r>
            <a:r>
              <a:rPr lang="ko-KR" altLang="en-US" sz="3600" dirty="0">
                <a:solidFill>
                  <a:srgbClr val="FF0000"/>
                </a:solidFill>
              </a:rPr>
              <a:t>곤 하다</a:t>
            </a:r>
            <a:endParaRPr lang="en-US" altLang="ko-KR" sz="2000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256182" y="3317333"/>
            <a:ext cx="9810604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179248" y="2935151"/>
            <a:ext cx="11756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/>
              <a:t>1. </a:t>
            </a:r>
            <a:r>
              <a:rPr lang="ko-KR" altLang="en-US" sz="2400" dirty="0"/>
              <a:t>우리 가족은 한강 공원에 나가 운동을 </a:t>
            </a:r>
            <a:r>
              <a:rPr lang="ko-KR" altLang="en-US" sz="2400" b="1" u="sng" dirty="0">
                <a:solidFill>
                  <a:srgbClr val="FF0000"/>
                </a:solidFill>
              </a:rPr>
              <a:t>하곤 합니다</a:t>
            </a:r>
            <a:r>
              <a:rPr lang="en-US" altLang="ko-KR" sz="2400" b="1" u="sng" dirty="0">
                <a:solidFill>
                  <a:srgbClr val="FF0000"/>
                </a:solidFill>
              </a:rPr>
              <a:t>.</a:t>
            </a:r>
            <a:endParaRPr lang="en-US" sz="24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179248" y="3750035"/>
            <a:ext cx="11756569" cy="530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2400" dirty="0"/>
              <a:t>2. </a:t>
            </a:r>
            <a:r>
              <a:rPr lang="ko-KR" altLang="en-US" sz="2400" dirty="0"/>
              <a:t>주말이 되면 도서관에 가서 책을 </a:t>
            </a:r>
            <a:r>
              <a:rPr lang="ko-KR" altLang="en-US" sz="2400" b="1" u="sng" dirty="0">
                <a:solidFill>
                  <a:srgbClr val="FF0000"/>
                </a:solidFill>
              </a:rPr>
              <a:t>읽곤 했어요</a:t>
            </a:r>
            <a:r>
              <a:rPr lang="en-US" altLang="ko-KR" sz="2400" b="1" u="sng" dirty="0">
                <a:solidFill>
                  <a:srgbClr val="FF0000"/>
                </a:solidFill>
              </a:rPr>
              <a:t>.</a:t>
            </a:r>
            <a:endParaRPr lang="en-US" sz="2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179248" y="4633913"/>
            <a:ext cx="10075570" cy="1140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/>
              <a:t>3. A</a:t>
            </a:r>
            <a:r>
              <a:rPr lang="ko-KR" altLang="en-US" sz="2400" dirty="0"/>
              <a:t>  동생하고 사이가 좋아요</a:t>
            </a:r>
            <a:r>
              <a:rPr lang="en-US" altLang="ko-KR" sz="2400" dirty="0"/>
              <a:t>?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    B </a:t>
            </a:r>
            <a:r>
              <a:rPr lang="ko-KR" altLang="en-US" sz="2400" dirty="0"/>
              <a:t> 아주 어렸을 때는 가끔 </a:t>
            </a:r>
            <a:r>
              <a:rPr lang="ko-KR" altLang="en-US" sz="2400" b="1" u="sng" dirty="0">
                <a:solidFill>
                  <a:srgbClr val="FF0000"/>
                </a:solidFill>
              </a:rPr>
              <a:t>싸우곤 했지만 </a:t>
            </a:r>
            <a:r>
              <a:rPr lang="ko-KR" altLang="en-US" sz="2400" dirty="0"/>
              <a:t>요즘은 </a:t>
            </a:r>
            <a:r>
              <a:rPr lang="ko-KR" altLang="en-US" sz="2400" dirty="0" err="1"/>
              <a:t>사이좋게</a:t>
            </a:r>
            <a:r>
              <a:rPr lang="ko-KR" altLang="en-US" sz="2400" dirty="0"/>
              <a:t> 지내요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381F5-BC82-3E4C-8E7C-B437CF771B7E}"/>
              </a:ext>
            </a:extLst>
          </p:cNvPr>
          <p:cNvSpPr txBox="1"/>
          <p:nvPr/>
        </p:nvSpPr>
        <p:spPr>
          <a:xfrm>
            <a:off x="179248" y="1733145"/>
            <a:ext cx="11756571" cy="49244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600" dirty="0"/>
              <a:t>(Attached to a verb) This is used when a situation repeats itself.</a:t>
            </a: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87FC7918-A640-40F6-8D1C-160EACFA4C7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7024C03-F16A-453C-98A5-2A8FDCBAB2DF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7C4D8E54-480B-554A-9901-D8B275C9B366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778821B-6012-47A2-94A6-0724E00DE6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510101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21617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1120244" y="3317333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376502" y="3024945"/>
            <a:ext cx="112858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n-ea"/>
              </a:rPr>
              <a:t>1. </a:t>
            </a:r>
            <a:r>
              <a:rPr lang="ko-KR" altLang="en-US" sz="2400" dirty="0">
                <a:latin typeface="+mn-ea"/>
              </a:rPr>
              <a:t>옆집 아기는 예쁘고 깜찍해서 마치 인형을 </a:t>
            </a:r>
            <a:r>
              <a:rPr lang="ko-KR" altLang="en-US" sz="2400" b="1" u="sng" dirty="0">
                <a:solidFill>
                  <a:srgbClr val="FF0000"/>
                </a:solidFill>
                <a:latin typeface="+mn-ea"/>
              </a:rPr>
              <a:t>보고 있는 듯해요</a:t>
            </a:r>
            <a:r>
              <a:rPr lang="en-US" altLang="ko-KR" sz="2400" b="1" u="sng" dirty="0">
                <a:solidFill>
                  <a:srgbClr val="FF0000"/>
                </a:solidFill>
                <a:latin typeface="+mn-ea"/>
              </a:rPr>
              <a:t>.</a:t>
            </a:r>
            <a:endParaRPr lang="en-US" sz="2400" b="1" u="sng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376502" y="3700134"/>
            <a:ext cx="11195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n-ea"/>
              </a:rPr>
              <a:t>2. </a:t>
            </a:r>
            <a:r>
              <a:rPr lang="ko-KR" altLang="en-US" sz="2400" dirty="0">
                <a:latin typeface="+mn-ea"/>
              </a:rPr>
              <a:t>새로 나온 캐릭터 인형이 잘 팔리는 것을 보니 인기가 </a:t>
            </a:r>
            <a:r>
              <a:rPr lang="ko-KR" altLang="en-US" sz="2400" b="1" u="sng" dirty="0">
                <a:solidFill>
                  <a:srgbClr val="FF0000"/>
                </a:solidFill>
                <a:latin typeface="+mn-ea"/>
              </a:rPr>
              <a:t>많은 듯해요</a:t>
            </a:r>
            <a:r>
              <a:rPr lang="en-US" altLang="ko-KR" sz="2400" b="1" u="sng" dirty="0">
                <a:solidFill>
                  <a:srgbClr val="FF0000"/>
                </a:solidFill>
                <a:latin typeface="+mn-ea"/>
              </a:rPr>
              <a:t>.</a:t>
            </a:r>
            <a:endParaRPr lang="en-US" sz="2400" b="1" u="sng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376502" y="4407527"/>
            <a:ext cx="11285846" cy="1163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>
                <a:latin typeface="+mn-ea"/>
              </a:rPr>
              <a:t>3. A</a:t>
            </a:r>
            <a:r>
              <a:rPr lang="ko-KR" altLang="en-US" sz="2400" dirty="0">
                <a:latin typeface="+mn-ea"/>
              </a:rPr>
              <a:t>  어서 와요</a:t>
            </a:r>
            <a:r>
              <a:rPr lang="en-US" altLang="ko-KR" sz="2400" dirty="0">
                <a:latin typeface="+mn-ea"/>
              </a:rPr>
              <a:t>. </a:t>
            </a:r>
            <a:r>
              <a:rPr lang="ko-KR" altLang="en-US" sz="2400" dirty="0">
                <a:latin typeface="+mn-ea"/>
              </a:rPr>
              <a:t>그런데 알렉스하고 같이 온다고 하지 않았어요</a:t>
            </a:r>
            <a:r>
              <a:rPr lang="en-US" altLang="ko-KR" sz="2400" dirty="0">
                <a:latin typeface="+mn-ea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+mn-ea"/>
              </a:rPr>
              <a:t>    B </a:t>
            </a:r>
            <a:r>
              <a:rPr lang="ko-KR" altLang="en-US" sz="2400" dirty="0">
                <a:latin typeface="+mn-ea"/>
              </a:rPr>
              <a:t> 알렉스가 오기 </a:t>
            </a:r>
            <a:r>
              <a:rPr lang="ko-KR" altLang="en-US" sz="2400" b="1" u="sng" dirty="0">
                <a:solidFill>
                  <a:srgbClr val="FF0000"/>
                </a:solidFill>
                <a:latin typeface="+mn-ea"/>
              </a:rPr>
              <a:t>싫어하는 듯해서 </a:t>
            </a:r>
            <a:r>
              <a:rPr lang="ko-KR" altLang="en-US" sz="2400" dirty="0">
                <a:latin typeface="+mn-ea"/>
              </a:rPr>
              <a:t>그냥 저 혼자 왔어요</a:t>
            </a:r>
            <a:r>
              <a:rPr lang="en-US" altLang="ko-KR" sz="2400" dirty="0">
                <a:latin typeface="+mn-ea"/>
              </a:rPr>
              <a:t>.</a:t>
            </a:r>
            <a:endParaRPr lang="en-US" sz="2400" b="1" u="sng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D27C51-1072-5444-A070-1B04F572CF50}"/>
              </a:ext>
            </a:extLst>
          </p:cNvPr>
          <p:cNvSpPr txBox="1"/>
          <p:nvPr/>
        </p:nvSpPr>
        <p:spPr>
          <a:xfrm>
            <a:off x="376502" y="1749112"/>
            <a:ext cx="11434498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(Attached to a </a:t>
            </a:r>
            <a:r>
              <a:rPr lang="en-US" altLang="ko-KR" sz="2800" dirty="0"/>
              <a:t>verb or</a:t>
            </a:r>
            <a:r>
              <a:rPr lang="ko-KR" altLang="en-US" sz="2800" dirty="0"/>
              <a:t> </a:t>
            </a:r>
            <a:r>
              <a:rPr lang="en-US" altLang="ko-KR" sz="2800" dirty="0"/>
              <a:t>an adjective</a:t>
            </a:r>
            <a:r>
              <a:rPr lang="en-US" sz="2800" dirty="0"/>
              <a:t>) This is used to predict what the conditions are.</a:t>
            </a:r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6C1888A2-A7DA-4E95-B19F-F74A9C4CE6A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0AC1D030-6A4C-426C-B8ED-4F24994A4052}"/>
              </a:ext>
            </a:extLst>
          </p:cNvPr>
          <p:cNvSpPr txBox="1">
            <a:spLocks/>
          </p:cNvSpPr>
          <p:nvPr/>
        </p:nvSpPr>
        <p:spPr>
          <a:xfrm>
            <a:off x="2992807" y="288464"/>
            <a:ext cx="6206387" cy="5216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10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E74B5E6B-ADF4-4D83-BFE4-8DFEF1A714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3383" y="369342"/>
            <a:ext cx="609423" cy="43075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FF7F8DAE-C2B2-426B-A081-C220997C9952}"/>
              </a:ext>
            </a:extLst>
          </p:cNvPr>
          <p:cNvSpPr txBox="1"/>
          <p:nvPr/>
        </p:nvSpPr>
        <p:spPr>
          <a:xfrm>
            <a:off x="376502" y="1082207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~(</a:t>
            </a:r>
            <a:r>
              <a:rPr lang="ko-KR" altLang="en-US" sz="3600" dirty="0">
                <a:solidFill>
                  <a:srgbClr val="FF0000"/>
                </a:solidFill>
              </a:rPr>
              <a:t>으</a:t>
            </a:r>
            <a:r>
              <a:rPr lang="en-US" altLang="ko-KR" sz="3600" dirty="0">
                <a:solidFill>
                  <a:srgbClr val="FF0000"/>
                </a:solidFill>
              </a:rPr>
              <a:t>)</a:t>
            </a:r>
            <a:r>
              <a:rPr lang="ko-KR" altLang="en-US" sz="3600" dirty="0">
                <a:solidFill>
                  <a:srgbClr val="FF0000"/>
                </a:solidFill>
              </a:rPr>
              <a:t>ㄴ</a:t>
            </a:r>
            <a:r>
              <a:rPr lang="en-US" altLang="ko-KR" sz="3600" dirty="0">
                <a:solidFill>
                  <a:srgbClr val="FF0000"/>
                </a:solidFill>
              </a:rPr>
              <a:t>/</a:t>
            </a:r>
            <a:r>
              <a:rPr lang="ko-KR" altLang="en-US" sz="3600" dirty="0">
                <a:solidFill>
                  <a:srgbClr val="FF0000"/>
                </a:solidFill>
              </a:rPr>
              <a:t>는 듯하다</a:t>
            </a: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20030176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B0C2956-B8C5-4DC5-BB38-A227558D7FD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664412" y="3021533"/>
            <a:ext cx="4123944" cy="2853634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B2CF2B62-7BD8-42D7-BDEE-E1BA6C3A67E9}"/>
              </a:ext>
            </a:extLst>
          </p:cNvPr>
          <p:cNvSpPr txBox="1">
            <a:spLocks/>
          </p:cNvSpPr>
          <p:nvPr/>
        </p:nvSpPr>
        <p:spPr>
          <a:xfrm>
            <a:off x="2992807" y="288464"/>
            <a:ext cx="6206387" cy="5216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10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F78C019-997E-42F3-B527-3F154F08F7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3383" y="305379"/>
            <a:ext cx="609423" cy="43075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580B2BA-D4EB-4F48-B411-5C47587AAA5B}"/>
              </a:ext>
            </a:extLst>
          </p:cNvPr>
          <p:cNvSpPr txBox="1"/>
          <p:nvPr/>
        </p:nvSpPr>
        <p:spPr>
          <a:xfrm>
            <a:off x="369247" y="1217590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~(</a:t>
            </a:r>
            <a:r>
              <a:rPr lang="ko-KR" altLang="en-US" sz="3600" dirty="0">
                <a:solidFill>
                  <a:srgbClr val="FF0000"/>
                </a:solidFill>
              </a:rPr>
              <a:t>으</a:t>
            </a:r>
            <a:r>
              <a:rPr lang="en-US" altLang="ko-KR" sz="3600" dirty="0">
                <a:solidFill>
                  <a:srgbClr val="FF0000"/>
                </a:solidFill>
              </a:rPr>
              <a:t>)</a:t>
            </a:r>
            <a:r>
              <a:rPr lang="ko-KR" altLang="en-US" sz="3600" dirty="0">
                <a:solidFill>
                  <a:srgbClr val="FF0000"/>
                </a:solidFill>
              </a:rPr>
              <a:t>ㄴ</a:t>
            </a:r>
            <a:r>
              <a:rPr lang="en-US" altLang="ko-KR" sz="3600" dirty="0">
                <a:solidFill>
                  <a:srgbClr val="FF0000"/>
                </a:solidFill>
              </a:rPr>
              <a:t>/</a:t>
            </a:r>
            <a:r>
              <a:rPr lang="ko-KR" altLang="en-US" sz="3600" dirty="0">
                <a:solidFill>
                  <a:srgbClr val="FF0000"/>
                </a:solidFill>
              </a:rPr>
              <a:t>는 듯하다</a:t>
            </a:r>
            <a:endParaRPr lang="en-US" altLang="ko-KR" sz="2000" dirty="0"/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951331" y="2043094"/>
            <a:ext cx="4034397" cy="799266"/>
          </a:xfrm>
          <a:prstGeom prst="wedgeRoundRectCallout">
            <a:avLst>
              <a:gd name="adj1" fmla="val -54038"/>
              <a:gd name="adj2" fmla="val 97415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맞아</a:t>
            </a:r>
            <a:r>
              <a:rPr lang="en-US" altLang="ko-KR" sz="2400" dirty="0">
                <a:solidFill>
                  <a:schemeClr val="tx1"/>
                </a:solidFill>
              </a:rPr>
              <a:t>. </a:t>
            </a:r>
            <a:r>
              <a:rPr lang="ko-KR" altLang="en-US" sz="2400" dirty="0">
                <a:solidFill>
                  <a:schemeClr val="tx1"/>
                </a:solidFill>
              </a:rPr>
              <a:t>책을 </a:t>
            </a:r>
            <a:r>
              <a:rPr lang="ko-KR" altLang="en-US" sz="2400" b="1" dirty="0">
                <a:solidFill>
                  <a:srgbClr val="FF0000"/>
                </a:solidFill>
              </a:rPr>
              <a:t>많이 읽는 듯해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562702" y="2047576"/>
            <a:ext cx="2908255" cy="1083621"/>
          </a:xfrm>
          <a:prstGeom prst="wedgeRoundRectCallout">
            <a:avLst>
              <a:gd name="adj1" fmla="val 56596"/>
              <a:gd name="adj2" fmla="val 91352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로라는 늘 책을 가지고 다니더라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877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CD057B-F47D-40B5-B7AC-10510806CA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2352" y="3993221"/>
            <a:ext cx="4651651" cy="4206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36066A-101F-4121-AAB6-6DF3BA40022F}"/>
              </a:ext>
            </a:extLst>
          </p:cNvPr>
          <p:cNvSpPr txBox="1"/>
          <p:nvPr/>
        </p:nvSpPr>
        <p:spPr>
          <a:xfrm>
            <a:off x="1871992" y="4854073"/>
            <a:ext cx="432199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1. </a:t>
            </a:r>
            <a:r>
              <a:rPr lang="ko-KR" altLang="en-US" sz="2500" dirty="0"/>
              <a:t>숙제를 하는 듯해요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E14A5B-AB72-4333-A030-59AAC1906813}"/>
              </a:ext>
            </a:extLst>
          </p:cNvPr>
          <p:cNvSpPr txBox="1"/>
          <p:nvPr/>
        </p:nvSpPr>
        <p:spPr>
          <a:xfrm>
            <a:off x="1871992" y="3295589"/>
            <a:ext cx="8683625" cy="1183722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500" dirty="0"/>
              <a:t>A </a:t>
            </a:r>
            <a:r>
              <a:rPr lang="ko-KR" altLang="en-US" sz="2500" dirty="0"/>
              <a:t>알렉스는 어디에 있어요</a:t>
            </a:r>
            <a:r>
              <a:rPr lang="en-US" altLang="ko-KR" sz="2500" dirty="0"/>
              <a:t>?</a:t>
            </a:r>
          </a:p>
          <a:p>
            <a:pPr>
              <a:lnSpc>
                <a:spcPct val="150000"/>
              </a:lnSpc>
            </a:pPr>
            <a:r>
              <a:rPr lang="en-US" sz="2500" dirty="0"/>
              <a:t>B </a:t>
            </a:r>
            <a:r>
              <a:rPr lang="ko-KR" altLang="en-US" sz="2500" dirty="0"/>
              <a:t>자기 방에 있어요</a:t>
            </a:r>
            <a:r>
              <a:rPr lang="en-US" altLang="ko-KR" sz="2500" dirty="0"/>
              <a:t>. </a:t>
            </a:r>
            <a:r>
              <a:rPr lang="ko-KR" altLang="en-US" sz="2500" dirty="0"/>
              <a:t>아까 축구하고 오더니 방에서 </a:t>
            </a:r>
            <a:r>
              <a:rPr lang="en-US" altLang="ko-KR" sz="2500" dirty="0"/>
              <a:t>__________</a:t>
            </a:r>
            <a:endParaRPr lang="en-US" sz="25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59F15C-E904-473C-BD16-81A453C21550}"/>
              </a:ext>
            </a:extLst>
          </p:cNvPr>
          <p:cNvSpPr txBox="1"/>
          <p:nvPr/>
        </p:nvSpPr>
        <p:spPr>
          <a:xfrm>
            <a:off x="7105708" y="4849416"/>
            <a:ext cx="32143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2. </a:t>
            </a:r>
            <a:r>
              <a:rPr lang="ko-KR" altLang="en-US" sz="2500" dirty="0" err="1"/>
              <a:t>숙제하는</a:t>
            </a:r>
            <a:r>
              <a:rPr lang="ko-KR" altLang="en-US" sz="2500" dirty="0"/>
              <a:t> 셈이에요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962A00-6916-4009-93CD-B612D8E11F27}"/>
              </a:ext>
            </a:extLst>
          </p:cNvPr>
          <p:cNvSpPr txBox="1"/>
          <p:nvPr/>
        </p:nvSpPr>
        <p:spPr>
          <a:xfrm>
            <a:off x="1871992" y="5431626"/>
            <a:ext cx="36222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3. </a:t>
            </a:r>
            <a:r>
              <a:rPr lang="ko-KR" altLang="en-US" sz="2500" dirty="0" err="1"/>
              <a:t>숙제하곤</a:t>
            </a:r>
            <a:r>
              <a:rPr lang="ko-KR" altLang="en-US" sz="2500" dirty="0"/>
              <a:t> 해요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038B2E2-9F66-41C2-A267-DBE6BC8AD1E5}"/>
              </a:ext>
            </a:extLst>
          </p:cNvPr>
          <p:cNvSpPr/>
          <p:nvPr/>
        </p:nvSpPr>
        <p:spPr>
          <a:xfrm>
            <a:off x="1782613" y="4912089"/>
            <a:ext cx="501445" cy="38240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5F9D45-A9C5-495C-A9D5-45396B431382}"/>
              </a:ext>
            </a:extLst>
          </p:cNvPr>
          <p:cNvSpPr txBox="1"/>
          <p:nvPr/>
        </p:nvSpPr>
        <p:spPr>
          <a:xfrm>
            <a:off x="7305028" y="2314446"/>
            <a:ext cx="32505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https://www.123rf.com/photo_105746701_stock-vector-boys-are-writing-kids-doing-homework-maths-at-home-cartoon-cute-little-boy-in-red-shirt-siting-on-th.html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3598687-B03F-4DAD-B667-AB5E44FC3F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1078" y="972981"/>
            <a:ext cx="2049845" cy="2081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DF0222ED-05AE-476C-9E75-E453736E2971}"/>
              </a:ext>
            </a:extLst>
          </p:cNvPr>
          <p:cNvSpPr txBox="1">
            <a:spLocks/>
          </p:cNvSpPr>
          <p:nvPr/>
        </p:nvSpPr>
        <p:spPr>
          <a:xfrm>
            <a:off x="2992807" y="288464"/>
            <a:ext cx="6206387" cy="5216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10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BC40B0B-770C-437A-A661-8302866F70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3383" y="333912"/>
            <a:ext cx="609423" cy="43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602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92064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239486" y="1058227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-</a:t>
            </a:r>
            <a:r>
              <a:rPr lang="ko-KR" altLang="en-US" sz="3600" dirty="0">
                <a:solidFill>
                  <a:srgbClr val="FF0000"/>
                </a:solidFill>
              </a:rPr>
              <a:t>뿐만 아니라</a:t>
            </a:r>
            <a:endParaRPr lang="en-US" altLang="ko-KR" sz="2000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256182" y="3317333"/>
            <a:ext cx="9810604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239486" y="2843194"/>
            <a:ext cx="11756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/>
              <a:t>1. </a:t>
            </a:r>
            <a:r>
              <a:rPr lang="ko-KR" altLang="en-US" sz="2400" dirty="0"/>
              <a:t>민준이는 </a:t>
            </a:r>
            <a:r>
              <a:rPr lang="ko-KR" altLang="en-US" sz="2400" b="1" u="sng" dirty="0" err="1">
                <a:solidFill>
                  <a:srgbClr val="FF0000"/>
                </a:solidFill>
              </a:rPr>
              <a:t>공부뿐만</a:t>
            </a:r>
            <a:r>
              <a:rPr lang="ko-KR" altLang="en-US" sz="2400" b="1" u="sng" dirty="0">
                <a:solidFill>
                  <a:srgbClr val="FF0000"/>
                </a:solidFill>
              </a:rPr>
              <a:t> 아니라 </a:t>
            </a:r>
            <a:r>
              <a:rPr lang="ko-KR" altLang="en-US" sz="2400" dirty="0"/>
              <a:t>운동도 잘합니다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239486" y="3521289"/>
            <a:ext cx="11756569" cy="530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2400" dirty="0"/>
              <a:t>2. </a:t>
            </a:r>
            <a:r>
              <a:rPr lang="ko-KR" altLang="en-US" sz="2400" dirty="0"/>
              <a:t>그 연극은 </a:t>
            </a:r>
            <a:r>
              <a:rPr lang="ko-KR" altLang="en-US" sz="2400" b="1" u="sng" dirty="0" err="1">
                <a:solidFill>
                  <a:srgbClr val="FF0000"/>
                </a:solidFill>
              </a:rPr>
              <a:t>재미뿐만</a:t>
            </a:r>
            <a:r>
              <a:rPr lang="ko-KR" altLang="en-US" sz="2400" b="1" u="sng" dirty="0">
                <a:solidFill>
                  <a:srgbClr val="FF0000"/>
                </a:solidFill>
              </a:rPr>
              <a:t> 아니라 </a:t>
            </a:r>
            <a:r>
              <a:rPr lang="ko-KR" altLang="en-US" sz="2400" dirty="0"/>
              <a:t>감동도 있기 때문에 사람들이 많이 본다고 합니다</a:t>
            </a:r>
            <a:r>
              <a:rPr lang="en-US" altLang="ko-KR" sz="2400" dirty="0"/>
              <a:t>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239486" y="4268377"/>
            <a:ext cx="11511280" cy="1697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/>
              <a:t>3. A</a:t>
            </a:r>
            <a:r>
              <a:rPr lang="ko-KR" altLang="en-US" sz="2400" dirty="0"/>
              <a:t>  옷이 많은가 봐요</a:t>
            </a:r>
            <a:r>
              <a:rPr lang="en-US" altLang="ko-KR" sz="2400" dirty="0"/>
              <a:t>. </a:t>
            </a:r>
            <a:r>
              <a:rPr lang="ko-KR" altLang="en-US" sz="2400" dirty="0"/>
              <a:t>매일 옷이 바뀌어요</a:t>
            </a:r>
            <a:r>
              <a:rPr lang="en-US" altLang="ko-KR" sz="24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    B </a:t>
            </a:r>
            <a:r>
              <a:rPr lang="ko-KR" altLang="en-US" sz="2400" dirty="0"/>
              <a:t> </a:t>
            </a:r>
            <a:r>
              <a:rPr lang="ko-KR" altLang="en-US" sz="2400" dirty="0" err="1"/>
              <a:t>언니랑</a:t>
            </a:r>
            <a:r>
              <a:rPr lang="ko-KR" altLang="en-US" sz="2400" dirty="0"/>
              <a:t> 체격이 비슷해서 </a:t>
            </a:r>
            <a:r>
              <a:rPr lang="ko-KR" altLang="en-US" sz="2400" b="1" u="sng" dirty="0" err="1">
                <a:solidFill>
                  <a:srgbClr val="FF0000"/>
                </a:solidFill>
              </a:rPr>
              <a:t>옷뿐만</a:t>
            </a:r>
            <a:r>
              <a:rPr lang="ko-KR" altLang="en-US" sz="2400" b="1" u="sng" dirty="0">
                <a:solidFill>
                  <a:srgbClr val="FF0000"/>
                </a:solidFill>
              </a:rPr>
              <a:t> 아니라 </a:t>
            </a:r>
            <a:r>
              <a:rPr lang="ko-KR" altLang="en-US" sz="2400" dirty="0"/>
              <a:t>신발 등 여러 가지를 같이 쓰고 있어요</a:t>
            </a:r>
            <a:r>
              <a:rPr lang="en-US" altLang="ko-KR" sz="24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         </a:t>
            </a:r>
            <a:r>
              <a:rPr lang="ko-KR" altLang="en-US" sz="2400" dirty="0"/>
              <a:t>그래서 많아 보이는 거예요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381F5-BC82-3E4C-8E7C-B437CF771B7E}"/>
              </a:ext>
            </a:extLst>
          </p:cNvPr>
          <p:cNvSpPr txBox="1"/>
          <p:nvPr/>
        </p:nvSpPr>
        <p:spPr>
          <a:xfrm>
            <a:off x="179248" y="1733145"/>
            <a:ext cx="11756571" cy="8925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600" dirty="0"/>
              <a:t>(Attached to a noun) This is used to show there is more in the succeeding part than what was said in the first part.</a:t>
            </a: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87FC7918-A640-40F6-8D1C-160EACFA4C7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DBD2F245-6B90-46F3-85CE-944D6BB802A8}"/>
              </a:ext>
            </a:extLst>
          </p:cNvPr>
          <p:cNvSpPr txBox="1">
            <a:spLocks/>
          </p:cNvSpPr>
          <p:nvPr/>
        </p:nvSpPr>
        <p:spPr>
          <a:xfrm>
            <a:off x="2992807" y="230735"/>
            <a:ext cx="6206387" cy="5216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11 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B924B0B-3613-4C33-8BF7-05E4475824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3383" y="269088"/>
            <a:ext cx="609423" cy="43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0386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019352" y="5690501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DCCBDB0-61B3-4C93-B905-D5D70B88DB93}"/>
              </a:ext>
            </a:extLst>
          </p:cNvPr>
          <p:cNvSpPr txBox="1"/>
          <p:nvPr/>
        </p:nvSpPr>
        <p:spPr>
          <a:xfrm>
            <a:off x="239486" y="1058227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-</a:t>
            </a:r>
            <a:r>
              <a:rPr lang="ko-KR" altLang="en-US" sz="3600" dirty="0">
                <a:solidFill>
                  <a:srgbClr val="FF0000"/>
                </a:solidFill>
              </a:rPr>
              <a:t>뿐만 아니라</a:t>
            </a:r>
            <a:endParaRPr lang="en-US" altLang="ko-KR" sz="2000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DD09DD5-65E0-4884-B930-A49F6E1B0FC5}"/>
              </a:ext>
            </a:extLst>
          </p:cNvPr>
          <p:cNvSpPr txBox="1">
            <a:spLocks/>
          </p:cNvSpPr>
          <p:nvPr/>
        </p:nvSpPr>
        <p:spPr>
          <a:xfrm>
            <a:off x="2992807" y="288464"/>
            <a:ext cx="6206387" cy="5216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11 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C8411CC-367F-44CE-B06D-4147AB6723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3383" y="360059"/>
            <a:ext cx="609423" cy="43075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8EEB22A-F6F4-44ED-BB2B-E8CB42CA2DEA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251325" y="2932930"/>
            <a:ext cx="3689350" cy="3065347"/>
          </a:xfrm>
          <a:prstGeom prst="rect">
            <a:avLst/>
          </a:prstGeom>
        </p:spPr>
      </p:pic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734820" y="1859865"/>
            <a:ext cx="4251325" cy="1326251"/>
          </a:xfrm>
          <a:prstGeom prst="wedgeRoundRectCallout">
            <a:avLst>
              <a:gd name="adj1" fmla="val -45564"/>
              <a:gd name="adj2" fmla="val 80363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네</a:t>
            </a:r>
            <a:r>
              <a:rPr lang="en-US" altLang="ko-KR" sz="2400" dirty="0">
                <a:solidFill>
                  <a:schemeClr val="tx1"/>
                </a:solidFill>
              </a:rPr>
              <a:t>, </a:t>
            </a:r>
            <a:r>
              <a:rPr lang="ko-KR" altLang="en-US" sz="2400" dirty="0" err="1">
                <a:solidFill>
                  <a:schemeClr val="tx1"/>
                </a:solidFill>
              </a:rPr>
              <a:t>토요일</a:t>
            </a:r>
            <a:r>
              <a:rPr lang="ko-KR" altLang="en-US" sz="2400" b="1" dirty="0" err="1">
                <a:solidFill>
                  <a:srgbClr val="FF0000"/>
                </a:solidFill>
              </a:rPr>
              <a:t>뿐만</a:t>
            </a:r>
            <a:r>
              <a:rPr lang="ko-KR" altLang="en-US" sz="2400" dirty="0">
                <a:solidFill>
                  <a:schemeClr val="tx1"/>
                </a:solidFill>
              </a:rPr>
              <a:t> </a:t>
            </a:r>
            <a:r>
              <a:rPr lang="ko-KR" altLang="en-US" sz="2400" b="1" dirty="0">
                <a:solidFill>
                  <a:srgbClr val="FF0000"/>
                </a:solidFill>
              </a:rPr>
              <a:t>아니라</a:t>
            </a:r>
            <a:r>
              <a:rPr lang="ko-KR" altLang="en-US" sz="2400" dirty="0">
                <a:solidFill>
                  <a:schemeClr val="tx1"/>
                </a:solidFill>
              </a:rPr>
              <a:t> 일요일에도 연습하고 있어요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425284" y="1883180"/>
            <a:ext cx="3826041" cy="1332295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이 주 후에 연극 발표회지</a:t>
            </a:r>
            <a:r>
              <a:rPr lang="en-US" altLang="ko-KR" sz="2400" dirty="0">
                <a:solidFill>
                  <a:schemeClr val="tx1"/>
                </a:solidFill>
              </a:rPr>
              <a:t>? </a:t>
            </a:r>
            <a:r>
              <a:rPr lang="ko-KR" altLang="en-US" sz="2400" dirty="0">
                <a:solidFill>
                  <a:schemeClr val="tx1"/>
                </a:solidFill>
              </a:rPr>
              <a:t>주말에도 연습해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563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774DE0-12B3-4AC0-8BB5-2C94014A8F3A}"/>
              </a:ext>
            </a:extLst>
          </p:cNvPr>
          <p:cNvSpPr txBox="1"/>
          <p:nvPr/>
        </p:nvSpPr>
        <p:spPr>
          <a:xfrm>
            <a:off x="3045757" y="3929370"/>
            <a:ext cx="610048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          이 비타민은 </a:t>
            </a:r>
            <a:r>
              <a:rPr lang="en-US" altLang="ko-KR" sz="2500" dirty="0"/>
              <a:t>(</a:t>
            </a:r>
            <a:r>
              <a:rPr lang="ko-KR" altLang="en-US" sz="2500" dirty="0"/>
              <a:t>어린이</a:t>
            </a:r>
            <a:r>
              <a:rPr lang="en-US" altLang="ko-KR" sz="2500" dirty="0"/>
              <a:t>, </a:t>
            </a:r>
            <a:r>
              <a:rPr lang="ko-KR" altLang="en-US" sz="2500" dirty="0"/>
              <a:t>어른</a:t>
            </a:r>
            <a:r>
              <a:rPr lang="en-US" altLang="ko-KR" sz="2500" dirty="0"/>
              <a:t>, </a:t>
            </a:r>
            <a:r>
              <a:rPr lang="ko-KR" altLang="en-US" sz="2500" dirty="0"/>
              <a:t>좋다</a:t>
            </a:r>
            <a:r>
              <a:rPr lang="en-US" altLang="ko-KR" sz="2500" dirty="0"/>
              <a:t>).</a:t>
            </a:r>
            <a:r>
              <a:rPr lang="ko-KR" altLang="en-US" sz="2500" dirty="0"/>
              <a:t> </a:t>
            </a:r>
            <a:endParaRPr lang="en-US" sz="25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250A86-99B8-4A62-B20B-B657D231DC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9772" y="4410552"/>
            <a:ext cx="453507" cy="5001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E824D0-CCD8-4CA7-8D26-6C7846F3BB78}"/>
              </a:ext>
            </a:extLst>
          </p:cNvPr>
          <p:cNvSpPr txBox="1"/>
          <p:nvPr/>
        </p:nvSpPr>
        <p:spPr>
          <a:xfrm>
            <a:off x="5532830" y="4489819"/>
            <a:ext cx="665917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 err="1">
                <a:solidFill>
                  <a:srgbClr val="FF0000"/>
                </a:solidFill>
              </a:rPr>
              <a:t>어린이뿐만</a:t>
            </a:r>
            <a:r>
              <a:rPr lang="ko-KR" altLang="en-US" sz="2500" b="1" dirty="0">
                <a:solidFill>
                  <a:srgbClr val="FF0000"/>
                </a:solidFill>
              </a:rPr>
              <a:t> 아니라 어른에게도 좋아요</a:t>
            </a:r>
            <a:r>
              <a:rPr lang="en-US" altLang="ko-KR" sz="2500" b="1" dirty="0">
                <a:solidFill>
                  <a:srgbClr val="FF0000"/>
                </a:solidFill>
              </a:rPr>
              <a:t>.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E5BD26-93F7-4236-BAC5-E02C615609FA}"/>
              </a:ext>
            </a:extLst>
          </p:cNvPr>
          <p:cNvSpPr txBox="1"/>
          <p:nvPr/>
        </p:nvSpPr>
        <p:spPr>
          <a:xfrm>
            <a:off x="2128223" y="5145440"/>
            <a:ext cx="793555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500" dirty="0"/>
              <a:t>이 비타민은 </a:t>
            </a:r>
            <a:r>
              <a:rPr lang="ko-KR" altLang="en-US" sz="2500" b="1" dirty="0" err="1">
                <a:solidFill>
                  <a:srgbClr val="FF0000"/>
                </a:solidFill>
              </a:rPr>
              <a:t>어린이뿐만</a:t>
            </a:r>
            <a:r>
              <a:rPr lang="ko-KR" altLang="en-US" sz="2500" b="1" dirty="0">
                <a:solidFill>
                  <a:srgbClr val="FF0000"/>
                </a:solidFill>
              </a:rPr>
              <a:t> 아니라 어른에게도 좋아요</a:t>
            </a:r>
            <a:r>
              <a:rPr lang="en-US" altLang="ko-KR" sz="2500" b="1" dirty="0">
                <a:solidFill>
                  <a:srgbClr val="FF0000"/>
                </a:solidFill>
              </a:rPr>
              <a:t>.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08CC863-82A4-48B6-B397-131EFEDB9D3B}"/>
              </a:ext>
            </a:extLst>
          </p:cNvPr>
          <p:cNvSpPr/>
          <p:nvPr/>
        </p:nvSpPr>
        <p:spPr>
          <a:xfrm>
            <a:off x="7536772" y="2873639"/>
            <a:ext cx="49997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hlinkClick r:id="rId4"/>
              </a:rPr>
              <a:t>https://www.vectorstock.com/royalty-free-vector/</a:t>
            </a:r>
            <a:endParaRPr lang="en-US" sz="1000" dirty="0"/>
          </a:p>
          <a:p>
            <a:r>
              <a:rPr lang="en-US" sz="1000" dirty="0"/>
              <a:t>cartoon-characters-vitamin-pills-for-healthy-vector-12772292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FD9521-3066-434A-A528-1BBA74A478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4319" y="1093150"/>
            <a:ext cx="2443363" cy="24863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22049E79-34E3-49DA-87E7-DEC836B43ED2}"/>
              </a:ext>
            </a:extLst>
          </p:cNvPr>
          <p:cNvSpPr txBox="1">
            <a:spLocks/>
          </p:cNvSpPr>
          <p:nvPr/>
        </p:nvSpPr>
        <p:spPr>
          <a:xfrm>
            <a:off x="2992807" y="288464"/>
            <a:ext cx="6206387" cy="5216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11 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F4DFE07-5B10-4D65-89B9-A21CECFD85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83383" y="333912"/>
            <a:ext cx="609423" cy="43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31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21617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1120244" y="3317333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0" y="3121882"/>
            <a:ext cx="112858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/>
              <a:t>1. </a:t>
            </a:r>
            <a:r>
              <a:rPr lang="ko-KR" altLang="en-US" sz="2400" dirty="0"/>
              <a:t>뮤지컬을 보러 갔는데 </a:t>
            </a:r>
            <a:r>
              <a:rPr lang="ko-KR" altLang="en-US" sz="2400" b="1" u="sng" dirty="0" err="1">
                <a:solidFill>
                  <a:srgbClr val="FF0000"/>
                </a:solidFill>
              </a:rPr>
              <a:t>재미있기는커녕</a:t>
            </a:r>
            <a:r>
              <a:rPr lang="ko-KR" altLang="en-US" sz="2400" dirty="0"/>
              <a:t> 지루하기만 </a:t>
            </a:r>
            <a:r>
              <a:rPr lang="ko-KR" altLang="en-US" sz="2400" dirty="0" err="1"/>
              <a:t>했어</a:t>
            </a:r>
            <a:r>
              <a:rPr lang="en-US" altLang="ko-KR" sz="2400" dirty="0"/>
              <a:t>.</a:t>
            </a:r>
            <a:endParaRPr lang="en-US" sz="2400" b="1" u="sng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0" y="3764704"/>
            <a:ext cx="11195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/>
              <a:t>2. </a:t>
            </a:r>
            <a:r>
              <a:rPr lang="ko-KR" altLang="en-US" sz="2400" dirty="0"/>
              <a:t>도서관에 갔는데 문을 닫아서 책을 </a:t>
            </a:r>
            <a:r>
              <a:rPr lang="ko-KR" altLang="en-US" sz="2400" b="1" u="sng" dirty="0" err="1">
                <a:solidFill>
                  <a:srgbClr val="FF0000"/>
                </a:solidFill>
              </a:rPr>
              <a:t>빌리기는커녕</a:t>
            </a:r>
            <a:r>
              <a:rPr lang="ko-KR" altLang="en-US" sz="2400" dirty="0"/>
              <a:t> 들어가지도 못 했어요</a:t>
            </a:r>
            <a:r>
              <a:rPr lang="en-US" altLang="ko-KR" sz="2400" dirty="0"/>
              <a:t>.</a:t>
            </a:r>
            <a:endParaRPr lang="en-US" sz="2400" b="1" u="sng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0" y="4346087"/>
            <a:ext cx="11285846" cy="1717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/>
              <a:t>3. A</a:t>
            </a:r>
            <a:r>
              <a:rPr lang="ko-KR" altLang="en-US" sz="2400" dirty="0"/>
              <a:t>  주말에 잘 쉬었어요</a:t>
            </a:r>
            <a:r>
              <a:rPr lang="en-US" altLang="ko-KR" sz="2400" dirty="0"/>
              <a:t>?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    B </a:t>
            </a:r>
            <a:r>
              <a:rPr lang="ko-KR" altLang="en-US" sz="2400" dirty="0"/>
              <a:t> 아니요</a:t>
            </a:r>
            <a:r>
              <a:rPr lang="en-US" altLang="ko-KR" sz="2400" dirty="0"/>
              <a:t>. </a:t>
            </a:r>
            <a:r>
              <a:rPr lang="ko-KR" altLang="en-US" sz="2400" dirty="0"/>
              <a:t>다음 주에 있을 동화 대회 때문에 </a:t>
            </a:r>
            <a:r>
              <a:rPr lang="ko-KR" altLang="en-US" sz="2400" b="1" u="sng" dirty="0" err="1">
                <a:solidFill>
                  <a:srgbClr val="FF0000"/>
                </a:solidFill>
              </a:rPr>
              <a:t>쉬기는커녕</a:t>
            </a:r>
            <a:r>
              <a:rPr lang="ko-KR" altLang="en-US" sz="2400" dirty="0"/>
              <a:t> 동화 외우느라 잠도 잘 못</a:t>
            </a:r>
            <a:endParaRPr lang="en-US" altLang="ko-KR" sz="2400" dirty="0"/>
          </a:p>
          <a:p>
            <a:pPr>
              <a:lnSpc>
                <a:spcPct val="150000"/>
              </a:lnSpc>
            </a:pPr>
            <a:r>
              <a:rPr lang="en-US" altLang="ko-KR" sz="2400" dirty="0"/>
              <a:t>      </a:t>
            </a:r>
            <a:r>
              <a:rPr lang="ko-KR" altLang="en-US" sz="2400" dirty="0"/>
              <a:t>  잤어요</a:t>
            </a:r>
            <a:r>
              <a:rPr lang="en-US" altLang="ko-KR" sz="2400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D27C51-1072-5444-A070-1B04F572CF50}"/>
              </a:ext>
            </a:extLst>
          </p:cNvPr>
          <p:cNvSpPr txBox="1"/>
          <p:nvPr/>
        </p:nvSpPr>
        <p:spPr>
          <a:xfrm>
            <a:off x="376502" y="1749112"/>
            <a:ext cx="11434498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(Attached to a </a:t>
            </a:r>
            <a:r>
              <a:rPr lang="en-US" altLang="ko-KR" sz="2800" dirty="0"/>
              <a:t>verb</a:t>
            </a:r>
            <a:r>
              <a:rPr lang="en-US" sz="2800" dirty="0"/>
              <a:t>) This is used when the first part is difficult to fulfill and the next part is also difficult and impossible to fulfill.</a:t>
            </a:r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6C1888A2-A7DA-4E95-B19F-F74A9C4CE6A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3D36B54D-A545-4B42-8599-3DECC327ABA4}"/>
              </a:ext>
            </a:extLst>
          </p:cNvPr>
          <p:cNvSpPr txBox="1">
            <a:spLocks/>
          </p:cNvSpPr>
          <p:nvPr/>
        </p:nvSpPr>
        <p:spPr>
          <a:xfrm>
            <a:off x="2992807" y="288464"/>
            <a:ext cx="6206387" cy="5216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12 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F00D70F-C1F1-42AA-AA6E-B6165C8B86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3383" y="308591"/>
            <a:ext cx="609423" cy="43075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F02B0D3C-597F-44A7-8CF0-83BEBFE67E33}"/>
              </a:ext>
            </a:extLst>
          </p:cNvPr>
          <p:cNvSpPr txBox="1"/>
          <p:nvPr/>
        </p:nvSpPr>
        <p:spPr>
          <a:xfrm>
            <a:off x="376502" y="1082207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</a:t>
            </a:r>
            <a:r>
              <a:rPr lang="ko-KR" altLang="en-US" sz="3600" dirty="0">
                <a:solidFill>
                  <a:srgbClr val="FF0000"/>
                </a:solidFill>
              </a:rPr>
              <a:t>기는커녕</a:t>
            </a: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23557482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B0C2956-B8C5-4DC5-BB38-A227558D7FD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781853" y="2813780"/>
            <a:ext cx="4123944" cy="2853634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DDC1C9FE-A97F-406A-B315-CEACD7985C9B}"/>
              </a:ext>
            </a:extLst>
          </p:cNvPr>
          <p:cNvSpPr txBox="1">
            <a:spLocks/>
          </p:cNvSpPr>
          <p:nvPr/>
        </p:nvSpPr>
        <p:spPr>
          <a:xfrm>
            <a:off x="2992807" y="288464"/>
            <a:ext cx="6206387" cy="5216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12 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32BDE9F-807B-40DC-B535-F877392FDE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3383" y="398478"/>
            <a:ext cx="609423" cy="43075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49FFF44-3748-4C79-98AE-5176AEFF83E7}"/>
              </a:ext>
            </a:extLst>
          </p:cNvPr>
          <p:cNvSpPr txBox="1"/>
          <p:nvPr/>
        </p:nvSpPr>
        <p:spPr>
          <a:xfrm>
            <a:off x="369247" y="1217590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</a:t>
            </a:r>
            <a:r>
              <a:rPr lang="ko-KR" altLang="en-US" sz="3600" dirty="0">
                <a:solidFill>
                  <a:srgbClr val="FF0000"/>
                </a:solidFill>
              </a:rPr>
              <a:t>기는커녕</a:t>
            </a:r>
            <a:endParaRPr lang="en-US" altLang="ko-KR" sz="2000" dirty="0"/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803897" y="2011104"/>
            <a:ext cx="4123944" cy="1236021"/>
          </a:xfrm>
          <a:prstGeom prst="wedgeRoundRectCallout">
            <a:avLst>
              <a:gd name="adj1" fmla="val -46154"/>
              <a:gd name="adj2" fmla="val 90839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아직 어떻게 쓰는지 몰라서 </a:t>
            </a:r>
            <a:r>
              <a:rPr lang="ko-KR" altLang="en-US" sz="2400" b="1" dirty="0" err="1">
                <a:solidFill>
                  <a:srgbClr val="FF0000"/>
                </a:solidFill>
              </a:rPr>
              <a:t>좋기는커녕</a:t>
            </a:r>
            <a:r>
              <a:rPr lang="ko-KR" altLang="en-US" sz="2400" dirty="0">
                <a:solidFill>
                  <a:schemeClr val="tx1"/>
                </a:solidFill>
              </a:rPr>
              <a:t> 불편하기만 해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369247" y="2041878"/>
            <a:ext cx="3097853" cy="1083621"/>
          </a:xfrm>
          <a:prstGeom prst="wedgeRoundRectCallout">
            <a:avLst>
              <a:gd name="adj1" fmla="val 57195"/>
              <a:gd name="adj2" fmla="val 98852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휴대폰 새로 산 거야</a:t>
            </a:r>
            <a:r>
              <a:rPr lang="en-US" altLang="ko-KR" sz="2400" dirty="0">
                <a:solidFill>
                  <a:schemeClr val="tx1"/>
                </a:solidFill>
              </a:rPr>
              <a:t>? </a:t>
            </a:r>
            <a:r>
              <a:rPr lang="ko-KR" altLang="en-US" sz="2400" dirty="0">
                <a:solidFill>
                  <a:schemeClr val="tx1"/>
                </a:solidFill>
              </a:rPr>
              <a:t>와</a:t>
            </a:r>
            <a:r>
              <a:rPr lang="en-US" altLang="ko-KR" sz="2400" dirty="0">
                <a:solidFill>
                  <a:schemeClr val="tx1"/>
                </a:solidFill>
              </a:rPr>
              <a:t>, </a:t>
            </a:r>
            <a:r>
              <a:rPr lang="ko-KR" altLang="en-US" sz="2400" dirty="0">
                <a:solidFill>
                  <a:schemeClr val="tx1"/>
                </a:solidFill>
              </a:rPr>
              <a:t>좋겠다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35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C8A9BF7-F857-413A-ADB8-2D3E4CF21C62}"/>
              </a:ext>
            </a:extLst>
          </p:cNvPr>
          <p:cNvSpPr txBox="1"/>
          <p:nvPr/>
        </p:nvSpPr>
        <p:spPr>
          <a:xfrm>
            <a:off x="2955219" y="4435813"/>
            <a:ext cx="4651140" cy="421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CD057B-F47D-40B5-B7AC-10510806CA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2352" y="3993221"/>
            <a:ext cx="4651651" cy="4206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36066A-101F-4121-AAB6-6DF3BA40022F}"/>
              </a:ext>
            </a:extLst>
          </p:cNvPr>
          <p:cNvSpPr txBox="1"/>
          <p:nvPr/>
        </p:nvSpPr>
        <p:spPr>
          <a:xfrm>
            <a:off x="1871992" y="4757729"/>
            <a:ext cx="432199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1. </a:t>
            </a:r>
            <a:r>
              <a:rPr lang="ko-KR" altLang="en-US" sz="2500" dirty="0"/>
              <a:t>놀러 가기는 커녕</a:t>
            </a:r>
            <a:endParaRPr lang="en-US" sz="25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E14A5B-AB72-4333-A030-59AAC1906813}"/>
              </a:ext>
            </a:extLst>
          </p:cNvPr>
          <p:cNvSpPr txBox="1"/>
          <p:nvPr/>
        </p:nvSpPr>
        <p:spPr>
          <a:xfrm>
            <a:off x="2349500" y="3911763"/>
            <a:ext cx="7493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500" dirty="0"/>
              <a:t>방학인데 어디에</a:t>
            </a:r>
            <a:r>
              <a:rPr lang="en-US" altLang="ko-KR" sz="2500" dirty="0"/>
              <a:t>_____________ </a:t>
            </a:r>
            <a:r>
              <a:rPr lang="ko-KR" altLang="en-US" sz="2500" dirty="0"/>
              <a:t>맨날 집에만 있어요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59F15C-E904-473C-BD16-81A453C21550}"/>
              </a:ext>
            </a:extLst>
          </p:cNvPr>
          <p:cNvSpPr txBox="1"/>
          <p:nvPr/>
        </p:nvSpPr>
        <p:spPr>
          <a:xfrm>
            <a:off x="7105708" y="4686255"/>
            <a:ext cx="32143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2. </a:t>
            </a:r>
            <a:r>
              <a:rPr lang="ko-KR" altLang="en-US" sz="2500" dirty="0"/>
              <a:t>놀러 가던데</a:t>
            </a:r>
            <a:endParaRPr lang="en-US" sz="25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962A00-6916-4009-93CD-B612D8E11F27}"/>
              </a:ext>
            </a:extLst>
          </p:cNvPr>
          <p:cNvSpPr txBox="1"/>
          <p:nvPr/>
        </p:nvSpPr>
        <p:spPr>
          <a:xfrm>
            <a:off x="1871992" y="5431626"/>
            <a:ext cx="36222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3. </a:t>
            </a:r>
            <a:r>
              <a:rPr lang="ko-KR" altLang="en-US" sz="2500" dirty="0"/>
              <a:t>놀러 가기 일쑤여서</a:t>
            </a:r>
            <a:endParaRPr lang="en-US" sz="25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038B2E2-9F66-41C2-A267-DBE6BC8AD1E5}"/>
              </a:ext>
            </a:extLst>
          </p:cNvPr>
          <p:cNvSpPr/>
          <p:nvPr/>
        </p:nvSpPr>
        <p:spPr>
          <a:xfrm>
            <a:off x="1792773" y="4818009"/>
            <a:ext cx="501445" cy="38240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5F9D45-A9C5-495C-A9D5-45396B431382}"/>
              </a:ext>
            </a:extLst>
          </p:cNvPr>
          <p:cNvSpPr txBox="1"/>
          <p:nvPr/>
        </p:nvSpPr>
        <p:spPr>
          <a:xfrm>
            <a:off x="8066952" y="3071707"/>
            <a:ext cx="3250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https://www.freepik.com/premium-vector/bored-young-man-home-want-travel-working-from-home_7557425.htm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B08F193-B2AA-4768-A59F-4B1AD11372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2503" y="1027533"/>
            <a:ext cx="2626994" cy="26809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3DF17BEA-1D97-4CFC-8D0E-FECA60616EA5}"/>
              </a:ext>
            </a:extLst>
          </p:cNvPr>
          <p:cNvGrpSpPr/>
          <p:nvPr/>
        </p:nvGrpSpPr>
        <p:grpSpPr>
          <a:xfrm>
            <a:off x="2345795" y="288464"/>
            <a:ext cx="6853398" cy="521651"/>
            <a:chOff x="2718664" y="-211012"/>
            <a:chExt cx="6294326" cy="782720"/>
          </a:xfrm>
        </p:grpSpPr>
        <p:sp>
          <p:nvSpPr>
            <p:cNvPr id="16" name="Title 1">
              <a:extLst>
                <a:ext uri="{FF2B5EF4-FFF2-40B4-BE49-F238E27FC236}">
                  <a16:creationId xmlns:a16="http://schemas.microsoft.com/office/drawing/2014/main" id="{6FEADDFC-F97D-4B68-9D64-A582BBC3DB38}"/>
                </a:ext>
              </a:extLst>
            </p:cNvPr>
            <p:cNvSpPr txBox="1">
              <a:spLocks/>
            </p:cNvSpPr>
            <p:nvPr/>
          </p:nvSpPr>
          <p:spPr>
            <a:xfrm>
              <a:off x="3312895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12 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4D61BA6A-3C1A-405F-939A-BA29683020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718664" y="-74623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07129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2E75A5F6-B616-400B-B4A8-DE643E359B6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D3CA857-B417-4702-BAE5-169B84A015D4}"/>
              </a:ext>
            </a:extLst>
          </p:cNvPr>
          <p:cNvSpPr txBox="1">
            <a:spLocks/>
          </p:cNvSpPr>
          <p:nvPr/>
        </p:nvSpPr>
        <p:spPr>
          <a:xfrm>
            <a:off x="2992807" y="288464"/>
            <a:ext cx="6206387" cy="5216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문법과 표현 정리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4401041-5CA4-4812-BF76-72D4C1DE2D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3383" y="379362"/>
            <a:ext cx="609423" cy="43075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90A879-C534-4BC0-BBB4-09D9DBECF3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3515" y="1054000"/>
            <a:ext cx="6644970" cy="50099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C533746-D8EC-4F49-87A3-659CB37A50AE}"/>
              </a:ext>
            </a:extLst>
          </p:cNvPr>
          <p:cNvSpPr txBox="1"/>
          <p:nvPr/>
        </p:nvSpPr>
        <p:spPr>
          <a:xfrm>
            <a:off x="5430520" y="2168111"/>
            <a:ext cx="1903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>
                <a:solidFill>
                  <a:srgbClr val="FF0000"/>
                </a:solidFill>
              </a:rPr>
              <a:t>봉사 활동을 하곤 한다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E79A47C-29B3-48A0-908B-40433A96A2F9}"/>
              </a:ext>
            </a:extLst>
          </p:cNvPr>
          <p:cNvSpPr txBox="1"/>
          <p:nvPr/>
        </p:nvSpPr>
        <p:spPr>
          <a:xfrm>
            <a:off x="5111115" y="2639621"/>
            <a:ext cx="1903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>
                <a:solidFill>
                  <a:srgbClr val="FF0000"/>
                </a:solidFill>
              </a:rPr>
              <a:t>참아 내서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0DF1654-E1A5-40CB-8509-6BAC58D4B260}"/>
              </a:ext>
            </a:extLst>
          </p:cNvPr>
          <p:cNvSpPr txBox="1"/>
          <p:nvPr/>
        </p:nvSpPr>
        <p:spPr>
          <a:xfrm>
            <a:off x="7265530" y="3147517"/>
            <a:ext cx="1903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>
                <a:solidFill>
                  <a:srgbClr val="FF0000"/>
                </a:solidFill>
              </a:rPr>
              <a:t>잠이 안 올 만큼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3F01B56-6943-4C15-9D8C-14E66FDCAADF}"/>
              </a:ext>
            </a:extLst>
          </p:cNvPr>
          <p:cNvSpPr txBox="1"/>
          <p:nvPr/>
        </p:nvSpPr>
        <p:spPr>
          <a:xfrm>
            <a:off x="7387449" y="4077842"/>
            <a:ext cx="1903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>
                <a:solidFill>
                  <a:srgbClr val="FF0000"/>
                </a:solidFill>
              </a:rPr>
              <a:t>더 많은 데다가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E6A21FF-F0D8-4672-BC7E-97DD6B44B10E}"/>
              </a:ext>
            </a:extLst>
          </p:cNvPr>
          <p:cNvSpPr txBox="1"/>
          <p:nvPr/>
        </p:nvSpPr>
        <p:spPr>
          <a:xfrm>
            <a:off x="4159567" y="5454988"/>
            <a:ext cx="1903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>
                <a:solidFill>
                  <a:srgbClr val="FF0000"/>
                </a:solidFill>
              </a:rPr>
              <a:t>이사를 가더라도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206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584722" y="2128332"/>
            <a:ext cx="4529328" cy="1289302"/>
          </a:xfrm>
          <a:prstGeom prst="wedgeRoundRectCallout">
            <a:avLst>
              <a:gd name="adj1" fmla="val -54212"/>
              <a:gd name="adj2" fmla="val 8425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아니</a:t>
            </a:r>
            <a:r>
              <a:rPr lang="en-US" altLang="ko-KR" sz="2400" dirty="0">
                <a:solidFill>
                  <a:schemeClr val="tx1"/>
                </a:solidFill>
              </a:rPr>
              <a:t>, </a:t>
            </a:r>
            <a:r>
              <a:rPr lang="ko-KR" altLang="en-US" sz="2400" dirty="0">
                <a:solidFill>
                  <a:schemeClr val="tx1"/>
                </a:solidFill>
              </a:rPr>
              <a:t>서로 싸우면 며칠 동안 말을 </a:t>
            </a:r>
            <a:r>
              <a:rPr lang="ko-KR" altLang="en-US" sz="2400" b="1" dirty="0">
                <a:solidFill>
                  <a:srgbClr val="FF0000"/>
                </a:solidFill>
              </a:rPr>
              <a:t>안 하곤 </a:t>
            </a:r>
            <a:r>
              <a:rPr lang="ko-KR" altLang="en-US" sz="2400" b="1" dirty="0" err="1">
                <a:solidFill>
                  <a:srgbClr val="FF0000"/>
                </a:solidFill>
              </a:rPr>
              <a:t>했어</a:t>
            </a:r>
            <a:r>
              <a:rPr lang="en-US" altLang="ko-KR" sz="2400" b="1" dirty="0">
                <a:solidFill>
                  <a:srgbClr val="FF0000"/>
                </a:solidFill>
              </a:rPr>
              <a:t>.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A4CDC7-B66C-4ED6-91E6-34A2A1B5D1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7805" y="2880360"/>
            <a:ext cx="4116917" cy="3302582"/>
          </a:xfrm>
          <a:prstGeom prst="rect">
            <a:avLst/>
          </a:prstGeom>
        </p:spPr>
      </p:pic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668489" y="2128332"/>
            <a:ext cx="3019591" cy="1225296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어렸을 때 동생이랑 </a:t>
            </a:r>
            <a:r>
              <a:rPr lang="ko-KR" altLang="en-US" sz="2400" dirty="0" err="1">
                <a:solidFill>
                  <a:schemeClr val="tx1"/>
                </a:solidFill>
              </a:rPr>
              <a:t>사이좋게</a:t>
            </a:r>
            <a:r>
              <a:rPr lang="ko-KR" altLang="en-US" sz="2400" dirty="0">
                <a:solidFill>
                  <a:schemeClr val="tx1"/>
                </a:solidFill>
              </a:rPr>
              <a:t> </a:t>
            </a:r>
            <a:r>
              <a:rPr lang="ko-KR" altLang="en-US" sz="2400" dirty="0" err="1">
                <a:solidFill>
                  <a:schemeClr val="tx1"/>
                </a:solidFill>
              </a:rPr>
              <a:t>지냈어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019352" y="5690501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CB18F5D-FFCB-478E-9BE8-1265A2DFB9E1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14" name="Title 1">
              <a:extLst>
                <a:ext uri="{FF2B5EF4-FFF2-40B4-BE49-F238E27FC236}">
                  <a16:creationId xmlns:a16="http://schemas.microsoft.com/office/drawing/2014/main" id="{31E5E8F3-096C-4189-99AD-4532AF35AF67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40416A48-7762-44CB-A89A-9D291C4901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CDB9B296-1396-4FCF-807D-86BC402267E9}"/>
              </a:ext>
            </a:extLst>
          </p:cNvPr>
          <p:cNvSpPr txBox="1"/>
          <p:nvPr/>
        </p:nvSpPr>
        <p:spPr>
          <a:xfrm>
            <a:off x="522614" y="1103278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</a:t>
            </a:r>
            <a:r>
              <a:rPr lang="ko-KR" altLang="en-US" sz="3600" dirty="0">
                <a:solidFill>
                  <a:srgbClr val="FF0000"/>
                </a:solidFill>
              </a:rPr>
              <a:t>곤 하다</a:t>
            </a: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1640146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2E75A5F6-B616-400B-B4A8-DE643E359B6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D3CA857-B417-4702-BAE5-169B84A015D4}"/>
              </a:ext>
            </a:extLst>
          </p:cNvPr>
          <p:cNvSpPr txBox="1">
            <a:spLocks/>
          </p:cNvSpPr>
          <p:nvPr/>
        </p:nvSpPr>
        <p:spPr>
          <a:xfrm>
            <a:off x="2992807" y="279565"/>
            <a:ext cx="6206387" cy="5216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문법과 표현 정리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4401041-5CA4-4812-BF76-72D4C1DE2D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3383" y="324405"/>
            <a:ext cx="609423" cy="43075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8ABBB06-59D8-420D-80EB-D8BEF52EF6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467" y="1569692"/>
            <a:ext cx="7953870" cy="34584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6AECBDB-E878-40EF-9F07-92F77FDD9B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31436" y="4640952"/>
            <a:ext cx="4469616" cy="15419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16061DD-2B88-4D71-89B0-C6C010BA12D3}"/>
              </a:ext>
            </a:extLst>
          </p:cNvPr>
          <p:cNvSpPr txBox="1"/>
          <p:nvPr/>
        </p:nvSpPr>
        <p:spPr>
          <a:xfrm>
            <a:off x="1260987" y="1128252"/>
            <a:ext cx="96896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‘-</a:t>
            </a:r>
            <a:r>
              <a:rPr lang="ko-KR" altLang="en-US" sz="2000" b="1" dirty="0"/>
              <a:t>에도 불구하고‘</a:t>
            </a:r>
            <a:r>
              <a:rPr lang="en-US" altLang="ko-KR" sz="2000" b="1" dirty="0"/>
              <a:t>, ‘-</a:t>
            </a:r>
            <a:r>
              <a:rPr lang="ko-KR" altLang="en-US" sz="2000" b="1" dirty="0"/>
              <a:t>뿐만 아니라</a:t>
            </a:r>
            <a:r>
              <a:rPr lang="en-US" altLang="ko-KR" sz="2000" b="1" dirty="0"/>
              <a:t>’</a:t>
            </a:r>
            <a:r>
              <a:rPr lang="ko-KR" altLang="en-US" sz="2000" b="1" dirty="0"/>
              <a:t>를 사용하여 </a:t>
            </a:r>
            <a:r>
              <a:rPr lang="en-US" altLang="ko-KR" sz="2000" b="1" dirty="0"/>
              <a:t>&lt;</a:t>
            </a:r>
            <a:r>
              <a:rPr lang="ko-KR" altLang="en-US" sz="2000" b="1" dirty="0"/>
              <a:t>보기</a:t>
            </a:r>
            <a:r>
              <a:rPr lang="en-US" altLang="ko-KR" sz="2000" b="1" dirty="0"/>
              <a:t>&gt;</a:t>
            </a:r>
            <a:r>
              <a:rPr lang="ko-KR" altLang="en-US" sz="2000" b="1" dirty="0"/>
              <a:t>와 같이 이야기해 보세요</a:t>
            </a:r>
            <a:r>
              <a:rPr lang="en-US" altLang="ko-KR" sz="2000" b="1" dirty="0"/>
              <a:t>.</a:t>
            </a:r>
            <a:endParaRPr lang="en-US" sz="2000" b="1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7171B19-DA70-4BF2-99DA-2E2B976378DC}"/>
              </a:ext>
            </a:extLst>
          </p:cNvPr>
          <p:cNvGrpSpPr/>
          <p:nvPr/>
        </p:nvGrpSpPr>
        <p:grpSpPr>
          <a:xfrm>
            <a:off x="8443451" y="1614948"/>
            <a:ext cx="3435945" cy="1047136"/>
            <a:chOff x="8443451" y="1614948"/>
            <a:chExt cx="3435945" cy="1047136"/>
          </a:xfrm>
        </p:grpSpPr>
        <p:sp>
          <p:nvSpPr>
            <p:cNvPr id="8" name="Speech Bubble: Oval 7">
              <a:extLst>
                <a:ext uri="{FF2B5EF4-FFF2-40B4-BE49-F238E27FC236}">
                  <a16:creationId xmlns:a16="http://schemas.microsoft.com/office/drawing/2014/main" id="{1E02CEBD-8BA7-48B1-B1EB-E3B26D8818B4}"/>
                </a:ext>
              </a:extLst>
            </p:cNvPr>
            <p:cNvSpPr/>
            <p:nvPr/>
          </p:nvSpPr>
          <p:spPr>
            <a:xfrm>
              <a:off x="8443451" y="1614948"/>
              <a:ext cx="3435945" cy="1047136"/>
            </a:xfrm>
            <a:prstGeom prst="wedgeEllipseCallout">
              <a:avLst>
                <a:gd name="adj1" fmla="val -58686"/>
                <a:gd name="adj2" fmla="val 61796"/>
              </a:avLst>
            </a:prstGeom>
            <a:noFill/>
            <a:ln w="762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299457E-B68C-434A-8022-DB3B3AE105A0}"/>
                </a:ext>
              </a:extLst>
            </p:cNvPr>
            <p:cNvSpPr txBox="1"/>
            <p:nvPr/>
          </p:nvSpPr>
          <p:spPr>
            <a:xfrm>
              <a:off x="9001431" y="1789174"/>
              <a:ext cx="271370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600" dirty="0"/>
                <a:t>유진이는 용돈이 적음에도 불구하고 </a:t>
              </a:r>
              <a:r>
                <a:rPr lang="ko-KR" altLang="en-US" sz="1600" dirty="0" err="1"/>
                <a:t>저금뿐만</a:t>
              </a:r>
              <a:r>
                <a:rPr lang="ko-KR" altLang="en-US" sz="1600" dirty="0"/>
                <a:t> 아니라 기부도 해요</a:t>
              </a:r>
              <a:r>
                <a:rPr lang="en-US" altLang="ko-KR" sz="1600" dirty="0"/>
                <a:t>.</a:t>
              </a:r>
              <a:endParaRPr lang="en-US" sz="1600" dirty="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9A66C21-A63C-4049-B560-7B852C2BF058}"/>
              </a:ext>
            </a:extLst>
          </p:cNvPr>
          <p:cNvGrpSpPr/>
          <p:nvPr/>
        </p:nvGrpSpPr>
        <p:grpSpPr>
          <a:xfrm>
            <a:off x="8495285" y="2794505"/>
            <a:ext cx="3435945" cy="1047136"/>
            <a:chOff x="8495285" y="2794505"/>
            <a:chExt cx="3435945" cy="1047136"/>
          </a:xfrm>
        </p:grpSpPr>
        <p:sp>
          <p:nvSpPr>
            <p:cNvPr id="19" name="Speech Bubble: Oval 18">
              <a:extLst>
                <a:ext uri="{FF2B5EF4-FFF2-40B4-BE49-F238E27FC236}">
                  <a16:creationId xmlns:a16="http://schemas.microsoft.com/office/drawing/2014/main" id="{494401D2-7FE1-4684-9051-BD483D5F6542}"/>
                </a:ext>
              </a:extLst>
            </p:cNvPr>
            <p:cNvSpPr/>
            <p:nvPr/>
          </p:nvSpPr>
          <p:spPr>
            <a:xfrm>
              <a:off x="8495285" y="2794505"/>
              <a:ext cx="3435945" cy="1047136"/>
            </a:xfrm>
            <a:prstGeom prst="wedgeEllipseCallout">
              <a:avLst>
                <a:gd name="adj1" fmla="val -62120"/>
                <a:gd name="adj2" fmla="val 20247"/>
              </a:avLst>
            </a:prstGeom>
            <a:noFill/>
            <a:ln w="76200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B89A5A6-1545-4E69-BF83-F5CF862FE962}"/>
                </a:ext>
              </a:extLst>
            </p:cNvPr>
            <p:cNvSpPr txBox="1"/>
            <p:nvPr/>
          </p:nvSpPr>
          <p:spPr>
            <a:xfrm>
              <a:off x="9001431" y="2946141"/>
              <a:ext cx="271370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600" dirty="0"/>
                <a:t>유진이는 밤이 늦었음에도 불구하고 </a:t>
              </a:r>
              <a:r>
                <a:rPr lang="ko-KR" altLang="en-US" sz="1600" dirty="0" err="1"/>
                <a:t>숙제뿐만</a:t>
              </a:r>
              <a:r>
                <a:rPr lang="ko-KR" altLang="en-US" sz="1600" dirty="0"/>
                <a:t> 아니라 예습도 해요</a:t>
              </a:r>
              <a:r>
                <a:rPr lang="en-US" altLang="ko-KR" sz="1600" dirty="0"/>
                <a:t>.</a:t>
              </a:r>
              <a:endParaRPr lang="en-US" sz="1600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B6B25E2-1484-4418-87A1-84C409FE6CB7}"/>
              </a:ext>
            </a:extLst>
          </p:cNvPr>
          <p:cNvGrpSpPr/>
          <p:nvPr/>
        </p:nvGrpSpPr>
        <p:grpSpPr>
          <a:xfrm>
            <a:off x="536074" y="5067889"/>
            <a:ext cx="3435945" cy="1047136"/>
            <a:chOff x="536074" y="5067889"/>
            <a:chExt cx="3435945" cy="1047136"/>
          </a:xfrm>
        </p:grpSpPr>
        <p:sp>
          <p:nvSpPr>
            <p:cNvPr id="21" name="Speech Bubble: Oval 20">
              <a:extLst>
                <a:ext uri="{FF2B5EF4-FFF2-40B4-BE49-F238E27FC236}">
                  <a16:creationId xmlns:a16="http://schemas.microsoft.com/office/drawing/2014/main" id="{2681148E-7E6D-4A31-9612-68AED2DB5B1D}"/>
                </a:ext>
              </a:extLst>
            </p:cNvPr>
            <p:cNvSpPr/>
            <p:nvPr/>
          </p:nvSpPr>
          <p:spPr>
            <a:xfrm>
              <a:off x="536074" y="5067889"/>
              <a:ext cx="3435945" cy="1047136"/>
            </a:xfrm>
            <a:prstGeom prst="wedgeEllipseCallout">
              <a:avLst>
                <a:gd name="adj1" fmla="val -12328"/>
                <a:gd name="adj2" fmla="val -132570"/>
              </a:avLst>
            </a:prstGeom>
            <a:noFill/>
            <a:ln w="762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02D9EBD-D0CE-498F-83BC-FB475CAA5E76}"/>
                </a:ext>
              </a:extLst>
            </p:cNvPr>
            <p:cNvSpPr txBox="1"/>
            <p:nvPr/>
          </p:nvSpPr>
          <p:spPr>
            <a:xfrm>
              <a:off x="1090258" y="5190050"/>
              <a:ext cx="271370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600" dirty="0"/>
                <a:t>유진이는 몸이 아픔에도 불구하고 학교 </a:t>
              </a:r>
              <a:r>
                <a:rPr lang="ko-KR" altLang="en-US" sz="1600" dirty="0" err="1"/>
                <a:t>수업뿐만</a:t>
              </a:r>
              <a:r>
                <a:rPr lang="ko-KR" altLang="en-US" sz="1600" dirty="0"/>
                <a:t> 아니라 봉사활동도 해요</a:t>
              </a:r>
              <a:r>
                <a:rPr lang="en-US" altLang="ko-KR" sz="1600" dirty="0"/>
                <a:t>.</a:t>
              </a:r>
              <a:endParaRPr lang="en-US" sz="1600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28ADADF-7955-42C2-83C5-1013A4095172}"/>
              </a:ext>
            </a:extLst>
          </p:cNvPr>
          <p:cNvGrpSpPr/>
          <p:nvPr/>
        </p:nvGrpSpPr>
        <p:grpSpPr>
          <a:xfrm>
            <a:off x="4353850" y="5028155"/>
            <a:ext cx="3435945" cy="1047136"/>
            <a:chOff x="4276818" y="5135807"/>
            <a:chExt cx="3435945" cy="1047136"/>
          </a:xfrm>
        </p:grpSpPr>
        <p:sp>
          <p:nvSpPr>
            <p:cNvPr id="23" name="Speech Bubble: Oval 22">
              <a:extLst>
                <a:ext uri="{FF2B5EF4-FFF2-40B4-BE49-F238E27FC236}">
                  <a16:creationId xmlns:a16="http://schemas.microsoft.com/office/drawing/2014/main" id="{44947C64-3B95-436F-8A24-4C6EB206C786}"/>
                </a:ext>
              </a:extLst>
            </p:cNvPr>
            <p:cNvSpPr/>
            <p:nvPr/>
          </p:nvSpPr>
          <p:spPr>
            <a:xfrm>
              <a:off x="4276818" y="5135807"/>
              <a:ext cx="3435945" cy="1047136"/>
            </a:xfrm>
            <a:prstGeom prst="wedgeEllipseCallout">
              <a:avLst>
                <a:gd name="adj1" fmla="val -36151"/>
                <a:gd name="adj2" fmla="val -96654"/>
              </a:avLst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3B12E71-F5DF-47E9-9C22-F73705BDFF2E}"/>
                </a:ext>
              </a:extLst>
            </p:cNvPr>
            <p:cNvSpPr txBox="1"/>
            <p:nvPr/>
          </p:nvSpPr>
          <p:spPr>
            <a:xfrm>
              <a:off x="4917732" y="5262917"/>
              <a:ext cx="271370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600" dirty="0"/>
                <a:t>유진이는 키가 작음에도 불구하고 </a:t>
              </a:r>
              <a:r>
                <a:rPr lang="ko-KR" altLang="en-US" sz="1600" dirty="0" err="1"/>
                <a:t>달리기뿐만</a:t>
              </a:r>
              <a:r>
                <a:rPr lang="ko-KR" altLang="en-US" sz="1600" dirty="0"/>
                <a:t> 아니라 농구도 해요</a:t>
              </a:r>
              <a:r>
                <a:rPr lang="en-US" altLang="ko-KR" sz="1600" dirty="0"/>
                <a:t>.</a:t>
              </a:r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2248718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F56F5174-31D9-4DBB-AAB7-A1FD7BDB1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E113210-7872-481A-ADE6-3A05CCAF5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4397" y="83227"/>
            <a:ext cx="3169493" cy="6338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듣고 말해 봐요 </a:t>
            </a:r>
            <a:r>
              <a:rPr lang="en-US" altLang="ko-KR" sz="2800" dirty="0">
                <a:solidFill>
                  <a:srgbClr val="000000"/>
                </a:solidFill>
              </a:rPr>
              <a:t>P.54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3" name="Freeform 62">
            <a:extLst>
              <a:ext uri="{FF2B5EF4-FFF2-40B4-BE49-F238E27FC236}">
                <a16:creationId xmlns:a16="http://schemas.microsoft.com/office/drawing/2014/main" id="{F9A95BEE-6BB1-4A28-A8E6-A34B2E42E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98341" y="129803"/>
            <a:ext cx="6715209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 </a:t>
            </a:r>
            <a:r>
              <a:rPr lang="ko-KR" altLang="en-US" sz="3200" dirty="0"/>
              <a:t>복습 </a:t>
            </a:r>
            <a:r>
              <a:rPr lang="en-US" altLang="ko-KR" sz="3200" dirty="0"/>
              <a:t>1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5" name="Google Shape;182;p29">
            <a:extLst>
              <a:ext uri="{FF2B5EF4-FFF2-40B4-BE49-F238E27FC236}">
                <a16:creationId xmlns:a16="http://schemas.microsoft.com/office/drawing/2014/main" id="{ADDCC4C1-5AA9-4189-BE34-20FDF123B6B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5BF7558-6850-49A9-BD42-512B2A763E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188" y="54181"/>
            <a:ext cx="571500" cy="7910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6A6D5D1-9F53-4E2A-ACE4-0148D8CDD1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188" y="1770630"/>
            <a:ext cx="4479374" cy="35237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58C750B-26B2-407B-8A24-3B998A49767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31438" y="1535643"/>
            <a:ext cx="6851374" cy="42782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A70003B-14F5-42FB-AA23-9B93F193EED1}"/>
              </a:ext>
            </a:extLst>
          </p:cNvPr>
          <p:cNvSpPr txBox="1"/>
          <p:nvPr/>
        </p:nvSpPr>
        <p:spPr>
          <a:xfrm>
            <a:off x="4140765" y="955045"/>
            <a:ext cx="8166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/>
              <a:t>다음은 수업 시간에 선생님께서 하시는 말씀이에요</a:t>
            </a:r>
            <a:r>
              <a:rPr lang="en-US" altLang="ko-KR" b="1" dirty="0"/>
              <a:t>. </a:t>
            </a:r>
            <a:r>
              <a:rPr lang="ko-KR" altLang="en-US" b="1" dirty="0"/>
              <a:t>잘 듣고 질문에 답해 보세요</a:t>
            </a:r>
            <a:r>
              <a:rPr lang="en-US" altLang="ko-KR" b="1" dirty="0"/>
              <a:t>.</a:t>
            </a:r>
            <a:endParaRPr lang="en-US" b="1" dirty="0"/>
          </a:p>
        </p:txBody>
      </p:sp>
      <p:pic>
        <p:nvPicPr>
          <p:cNvPr id="11" name="009">
            <a:hlinkClick r:id="" action="ppaction://media"/>
            <a:extLst>
              <a:ext uri="{FF2B5EF4-FFF2-40B4-BE49-F238E27FC236}">
                <a16:creationId xmlns:a16="http://schemas.microsoft.com/office/drawing/2014/main" id="{797EB201-17EB-4958-B40B-3E1B8CECD9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11423" y="46280"/>
            <a:ext cx="724217" cy="724217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8DF953E1-8B9B-4BAB-AEDB-37602C7F4FFB}"/>
              </a:ext>
            </a:extLst>
          </p:cNvPr>
          <p:cNvSpPr/>
          <p:nvPr/>
        </p:nvSpPr>
        <p:spPr>
          <a:xfrm>
            <a:off x="5685503" y="3030794"/>
            <a:ext cx="410497" cy="39820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AA75EE54-47BA-4C41-B606-5D2E43FF071D}"/>
              </a:ext>
            </a:extLst>
          </p:cNvPr>
          <p:cNvSpPr/>
          <p:nvPr/>
        </p:nvSpPr>
        <p:spPr>
          <a:xfrm>
            <a:off x="5675671" y="4924151"/>
            <a:ext cx="410497" cy="39820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082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31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2" grpId="0" animBg="1"/>
      <p:bldP spid="2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5885" y="54181"/>
            <a:ext cx="3169493" cy="6338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듣고 말해 봐요 </a:t>
            </a:r>
            <a:r>
              <a:rPr lang="en-US" altLang="ko-KR" sz="2800" dirty="0">
                <a:solidFill>
                  <a:srgbClr val="000000"/>
                </a:solidFill>
              </a:rPr>
              <a:t>P.54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98341" y="129803"/>
            <a:ext cx="6667544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 </a:t>
            </a:r>
            <a:r>
              <a:rPr lang="ko-KR" altLang="en-US" sz="3200" dirty="0"/>
              <a:t>복습 </a:t>
            </a:r>
            <a:r>
              <a:rPr lang="en-US" altLang="ko-KR" sz="3200" dirty="0"/>
              <a:t>1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5" name="Google Shape;182;p29">
            <a:extLst>
              <a:ext uri="{FF2B5EF4-FFF2-40B4-BE49-F238E27FC236}">
                <a16:creationId xmlns:a16="http://schemas.microsoft.com/office/drawing/2014/main" id="{ADDCC4C1-5AA9-4189-BE34-20FDF123B6B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5BF7558-6850-49A9-BD42-512B2A763E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188" y="54181"/>
            <a:ext cx="571500" cy="791040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07C708A8-3FA9-48B3-B44D-B1F14F990D0F}"/>
              </a:ext>
            </a:extLst>
          </p:cNvPr>
          <p:cNvSpPr/>
          <p:nvPr/>
        </p:nvSpPr>
        <p:spPr>
          <a:xfrm>
            <a:off x="7606145" y="2632364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009">
            <a:hlinkClick r:id="" action="ppaction://media"/>
            <a:extLst>
              <a:ext uri="{FF2B5EF4-FFF2-40B4-BE49-F238E27FC236}">
                <a16:creationId xmlns:a16="http://schemas.microsoft.com/office/drawing/2014/main" id="{7AF54B8A-0E86-490E-85E2-4A229C7608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42843" y="72077"/>
            <a:ext cx="633883" cy="63388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922384E-D679-4E45-A0F1-98BCA96212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9918" y="1219500"/>
            <a:ext cx="4651513" cy="450597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ABDE05C-53B3-4E15-B846-6ADF2B3AB8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66523" y="1219500"/>
            <a:ext cx="4717774" cy="28257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B4C1C63-FB82-4A06-935A-6D0E6437AC0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06226" y="4147925"/>
            <a:ext cx="2438368" cy="186080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5927B7E-B58B-41FE-AA81-BF935B770758}"/>
              </a:ext>
            </a:extLst>
          </p:cNvPr>
          <p:cNvSpPr/>
          <p:nvPr/>
        </p:nvSpPr>
        <p:spPr>
          <a:xfrm>
            <a:off x="6127439" y="5961948"/>
            <a:ext cx="783080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hlinkClick r:id="rId10"/>
              </a:rPr>
              <a:t>http://lg-sl.net/product/scilab/sciencestorylist/ALL/readSciencestoryList.mvc?sciencestoryListId=PVSC2016050001</a:t>
            </a:r>
            <a:endParaRPr lang="en-US" sz="1000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EA0D372-7BF0-48AE-AA53-0CEDF49A13FD}"/>
              </a:ext>
            </a:extLst>
          </p:cNvPr>
          <p:cNvSpPr/>
          <p:nvPr/>
        </p:nvSpPr>
        <p:spPr>
          <a:xfrm>
            <a:off x="3495674" y="1219501"/>
            <a:ext cx="1091074" cy="3807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1B02D80-C776-4397-ACDA-A5EDF3DC2DF5}"/>
              </a:ext>
            </a:extLst>
          </p:cNvPr>
          <p:cNvSpPr/>
          <p:nvPr/>
        </p:nvSpPr>
        <p:spPr>
          <a:xfrm>
            <a:off x="7651864" y="2249129"/>
            <a:ext cx="3166078" cy="38323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361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31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4" grpId="0" animBg="1"/>
      <p:bldP spid="1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5885" y="54181"/>
            <a:ext cx="3169493" cy="6338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r"/>
            <a:r>
              <a:rPr lang="ko-KR" altLang="en-US" sz="2800" dirty="0">
                <a:solidFill>
                  <a:srgbClr val="000000"/>
                </a:solidFill>
              </a:rPr>
              <a:t>듣고 말해 봐요 </a:t>
            </a:r>
            <a:r>
              <a:rPr lang="en-US" altLang="ko-KR" sz="2800" dirty="0">
                <a:solidFill>
                  <a:srgbClr val="000000"/>
                </a:solidFill>
              </a:rPr>
              <a:t>P.54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98341" y="129803"/>
            <a:ext cx="6667544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 </a:t>
            </a:r>
            <a:r>
              <a:rPr lang="ko-KR" altLang="en-US" sz="3200" dirty="0"/>
              <a:t>복습 </a:t>
            </a:r>
            <a:r>
              <a:rPr lang="en-US" altLang="ko-KR" sz="3200" dirty="0"/>
              <a:t>1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5" name="Google Shape;182;p29">
            <a:extLst>
              <a:ext uri="{FF2B5EF4-FFF2-40B4-BE49-F238E27FC236}">
                <a16:creationId xmlns:a16="http://schemas.microsoft.com/office/drawing/2014/main" id="{ADDCC4C1-5AA9-4189-BE34-20FDF123B6B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5BF7558-6850-49A9-BD42-512B2A763E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88" y="54181"/>
            <a:ext cx="571500" cy="79104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509962B-C54A-4A09-A68A-C4E1526EC0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443" y="1031817"/>
            <a:ext cx="11357113" cy="4406946"/>
          </a:xfrm>
          <a:prstGeom prst="rect">
            <a:avLst/>
          </a:prstGeom>
        </p:spPr>
      </p:pic>
      <p:sp>
        <p:nvSpPr>
          <p:cNvPr id="14" name="Smiley Face 13">
            <a:extLst>
              <a:ext uri="{FF2B5EF4-FFF2-40B4-BE49-F238E27FC236}">
                <a16:creationId xmlns:a16="http://schemas.microsoft.com/office/drawing/2014/main" id="{177219CF-77CB-4EB7-A566-5DE3F9359974}"/>
              </a:ext>
            </a:extLst>
          </p:cNvPr>
          <p:cNvSpPr/>
          <p:nvPr/>
        </p:nvSpPr>
        <p:spPr>
          <a:xfrm>
            <a:off x="255137" y="5377314"/>
            <a:ext cx="609600" cy="614469"/>
          </a:xfrm>
          <a:prstGeom prst="smileyFac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C8973B4-0142-464F-BFCD-E6306E501E5C}"/>
              </a:ext>
            </a:extLst>
          </p:cNvPr>
          <p:cNvSpPr txBox="1"/>
          <p:nvPr/>
        </p:nvSpPr>
        <p:spPr>
          <a:xfrm>
            <a:off x="1093446" y="5484440"/>
            <a:ext cx="7333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/>
              <a:t>생각을 메모해 보세요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7140333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63782532-670C-470F-87D5-BC032D3C853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519E37-0D9A-4A41-899B-CBC300615B0F}"/>
              </a:ext>
            </a:extLst>
          </p:cNvPr>
          <p:cNvSpPr txBox="1"/>
          <p:nvPr/>
        </p:nvSpPr>
        <p:spPr>
          <a:xfrm>
            <a:off x="635000" y="895618"/>
            <a:ext cx="106680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300" dirty="0"/>
              <a:t>다음은 </a:t>
            </a:r>
            <a:r>
              <a:rPr lang="en-US" altLang="ko-KR" sz="2300" dirty="0"/>
              <a:t>‘</a:t>
            </a:r>
            <a:r>
              <a:rPr lang="ko-KR" altLang="en-US" sz="2300" dirty="0"/>
              <a:t>지구의 날</a:t>
            </a:r>
            <a:r>
              <a:rPr lang="en-US" altLang="ko-KR" sz="2300" dirty="0"/>
              <a:t>’</a:t>
            </a:r>
            <a:r>
              <a:rPr lang="ko-KR" altLang="en-US" sz="2300" dirty="0"/>
              <a:t>에 대한 동영상이에요</a:t>
            </a:r>
            <a:r>
              <a:rPr lang="en-US" altLang="ko-KR" sz="2300" dirty="0"/>
              <a:t>. </a:t>
            </a:r>
            <a:endParaRPr lang="en-US" sz="23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8B77F89-5234-4A91-97B8-A2B96A1B0279}"/>
              </a:ext>
            </a:extLst>
          </p:cNvPr>
          <p:cNvGrpSpPr/>
          <p:nvPr/>
        </p:nvGrpSpPr>
        <p:grpSpPr>
          <a:xfrm>
            <a:off x="77452" y="-27933"/>
            <a:ext cx="7113923" cy="787887"/>
            <a:chOff x="77452" y="-27933"/>
            <a:chExt cx="6510985" cy="787887"/>
          </a:xfrm>
        </p:grpSpPr>
        <p:sp>
          <p:nvSpPr>
            <p:cNvPr id="8" name="Title 1">
              <a:extLst>
                <a:ext uri="{FF2B5EF4-FFF2-40B4-BE49-F238E27FC236}">
                  <a16:creationId xmlns:a16="http://schemas.microsoft.com/office/drawing/2014/main" id="{928F39C2-E4CF-433C-8FF9-97C06BC967E2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3200" dirty="0"/>
                <a:t>복습 </a:t>
              </a:r>
              <a:r>
                <a:rPr lang="en-US" altLang="ko-KR" sz="3200" dirty="0"/>
                <a:t>1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5EB2A9A-F2B3-4329-9F09-50C74BB282E5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  <p:pic>
        <p:nvPicPr>
          <p:cNvPr id="2" name="Online Media 1" title="￬ﾧﾀ￪ﾵﾬ￬ﾝﾘ ￫ﾂﾠ￬ﾝﾴ ￫ﾲﾌ￬ﾍﾨ 50￬ﾣﾼ￫ﾅﾄ￬ﾝﾴ￫ﾝﾼ￪ﾳﾠ? I ￬ﾋﾤ￬ﾲﾜ￭ﾕﾠ ￬ﾈﾘ ￬ﾞﾈ￫ﾊﾔ ￪ﾸﾰ￭ﾛﾄ￭ﾖﾉ￫ﾏﾙ 5￪ﾰﾀ￬ﾧﾀ I ￬ﾠﾄ￪ﾵﾭ ￬ﾆﾌ￫ﾓﾱ￭ﾖﾉ￬ﾂﾬ I ￬ﾧﾀ￪ﾵﾬ￬ﾴﾌ ￫ﾶﾈ￫ﾁﾄ￪ﾸﾰ I ￬ﾠﾜ￫ﾡﾜ￬ﾛﾨ￬ﾝﾴ￬ﾊﾤ￭ﾊﾸ I ￬ﾓﾰ￫ﾠﾈ￪ﾸﾰ￬ﾙﾕ￪ﾵﾭ">
            <a:hlinkClick r:id="" action="ppaction://media"/>
            <a:extLst>
              <a:ext uri="{FF2B5EF4-FFF2-40B4-BE49-F238E27FC236}">
                <a16:creationId xmlns:a16="http://schemas.microsoft.com/office/drawing/2014/main" id="{CF0975D5-F296-45AF-A2CC-9FA869710E2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359741" y="1341894"/>
            <a:ext cx="7851326" cy="441637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8D3F296-F9FC-4F97-8EB8-16A597B5DC52}"/>
              </a:ext>
            </a:extLst>
          </p:cNvPr>
          <p:cNvSpPr/>
          <p:nvPr/>
        </p:nvSpPr>
        <p:spPr>
          <a:xfrm>
            <a:off x="2359741" y="5865391"/>
            <a:ext cx="270298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hlinkClick r:id="rId6"/>
              </a:rPr>
              <a:t>https://www.youtube.com/watch?v=YtRiY7i-yEs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004353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FA03FCC-FF37-40D3-91CA-E7501AB0B537}"/>
              </a:ext>
            </a:extLst>
          </p:cNvPr>
          <p:cNvGrpSpPr/>
          <p:nvPr/>
        </p:nvGrpSpPr>
        <p:grpSpPr>
          <a:xfrm>
            <a:off x="77452" y="-27933"/>
            <a:ext cx="7232565" cy="787887"/>
            <a:chOff x="77452" y="-27933"/>
            <a:chExt cx="6510985" cy="787887"/>
          </a:xfrm>
        </p:grpSpPr>
        <p:sp>
          <p:nvSpPr>
            <p:cNvPr id="12" name="Title 1">
              <a:extLst>
                <a:ext uri="{FF2B5EF4-FFF2-40B4-BE49-F238E27FC236}">
                  <a16:creationId xmlns:a16="http://schemas.microsoft.com/office/drawing/2014/main" id="{87FD8FEE-5E6A-4E8A-B0E6-476971429B0F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3200" dirty="0"/>
                <a:t>복습 </a:t>
              </a:r>
              <a:r>
                <a:rPr lang="en-US" altLang="ko-KR" sz="3200" dirty="0"/>
                <a:t>1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78DE9AB-7E0E-4350-83C6-DAB2D76F0093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B67F0893-11D4-401F-8F5A-27F39046CC3A}"/>
              </a:ext>
            </a:extLst>
          </p:cNvPr>
          <p:cNvSpPr txBox="1"/>
          <p:nvPr/>
        </p:nvSpPr>
        <p:spPr>
          <a:xfrm>
            <a:off x="1042424" y="5445746"/>
            <a:ext cx="670785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‘</a:t>
            </a:r>
            <a:r>
              <a:rPr lang="ko-KR" altLang="en-US" sz="2500" dirty="0"/>
              <a:t>지구에게 편지 쓰기</a:t>
            </a:r>
            <a:r>
              <a:rPr lang="en-US" altLang="ko-KR" sz="2500" dirty="0"/>
              <a:t>’</a:t>
            </a:r>
            <a:r>
              <a:rPr lang="ko-KR" altLang="en-US" sz="2500" dirty="0"/>
              <a:t>와 </a:t>
            </a:r>
            <a:r>
              <a:rPr lang="en-US" altLang="ko-KR" sz="2500" dirty="0"/>
              <a:t>‘</a:t>
            </a:r>
            <a:r>
              <a:rPr lang="ko-KR" altLang="en-US" sz="2500" dirty="0"/>
              <a:t>실천 인증사진</a:t>
            </a:r>
            <a:r>
              <a:rPr lang="en-US" altLang="ko-KR" sz="2500" dirty="0"/>
              <a:t>’</a:t>
            </a:r>
            <a:r>
              <a:rPr lang="ko-KR" altLang="en-US" sz="2500" dirty="0"/>
              <a:t> 남기기</a:t>
            </a:r>
            <a:endParaRPr lang="en-US" sz="2500" dirty="0"/>
          </a:p>
        </p:txBody>
      </p:sp>
      <p:sp>
        <p:nvSpPr>
          <p:cNvPr id="19" name="Smiley Face 18">
            <a:extLst>
              <a:ext uri="{FF2B5EF4-FFF2-40B4-BE49-F238E27FC236}">
                <a16:creationId xmlns:a16="http://schemas.microsoft.com/office/drawing/2014/main" id="{ED8FAA3A-1069-41AA-88BB-FC0ABBE14792}"/>
              </a:ext>
            </a:extLst>
          </p:cNvPr>
          <p:cNvSpPr/>
          <p:nvPr/>
        </p:nvSpPr>
        <p:spPr>
          <a:xfrm>
            <a:off x="271113" y="5314950"/>
            <a:ext cx="609600" cy="614469"/>
          </a:xfrm>
          <a:prstGeom prst="smileyFac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C27EF1-2997-4989-B8CF-B4C6C6C30AF6}"/>
              </a:ext>
            </a:extLst>
          </p:cNvPr>
          <p:cNvSpPr/>
          <p:nvPr/>
        </p:nvSpPr>
        <p:spPr>
          <a:xfrm>
            <a:off x="4371770" y="2498157"/>
            <a:ext cx="278794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https://blog.naver.com/misodaljh/100189018658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4099BC-9282-42E8-B75D-0A87553BA1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5790" y="852962"/>
            <a:ext cx="2164406" cy="161471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985F772-1DD4-45B8-A176-BA8FB6ED9B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423" y="856435"/>
            <a:ext cx="2783547" cy="162623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00C936A-D5C8-49E4-8A23-49673974FDEC}"/>
              </a:ext>
            </a:extLst>
          </p:cNvPr>
          <p:cNvSpPr/>
          <p:nvPr/>
        </p:nvSpPr>
        <p:spPr>
          <a:xfrm>
            <a:off x="957604" y="2471660"/>
            <a:ext cx="280717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hlinkClick r:id="rId6"/>
              </a:rPr>
              <a:t>https://mn.kbs.co.kr/news/view.do?ncd=3593187</a:t>
            </a:r>
            <a:endParaRPr lang="en-US" sz="10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DD84D1D-3416-49B4-8AE8-DD34E36B85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10017" y="766938"/>
            <a:ext cx="4550185" cy="453456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3CB5E9BC-147C-44DF-A2C5-AAB0B5224D08}"/>
              </a:ext>
            </a:extLst>
          </p:cNvPr>
          <p:cNvSpPr/>
          <p:nvPr/>
        </p:nvSpPr>
        <p:spPr>
          <a:xfrm>
            <a:off x="7237398" y="5268097"/>
            <a:ext cx="462280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hlinkClick r:id="rId8"/>
              </a:rPr>
              <a:t>https://blog.naver.com/korasns/221895539914</a:t>
            </a:r>
            <a:endParaRPr lang="en-US" sz="1000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BCBBEE5-628B-4F81-9AD6-0188EF55B40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1113" y="2812727"/>
            <a:ext cx="2223388" cy="100728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0E5397D-CE1C-4B22-9A62-73E75DA45E7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1113" y="3992816"/>
            <a:ext cx="2223388" cy="103538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FC531FC-E028-4DAF-B2E0-A26ECCFE771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82580" y="3992816"/>
            <a:ext cx="2164406" cy="103745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F3A62DC-D5B7-4E7D-86C0-046E428E3C6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82580" y="2807813"/>
            <a:ext cx="2164406" cy="101710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E8C7190B-C9C0-461C-A508-B469C2684FF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35065" y="2838047"/>
            <a:ext cx="2164406" cy="981961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D9F5F499-D255-47CB-9D4D-EE4158A3A27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035065" y="3992013"/>
            <a:ext cx="2223388" cy="1036183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5E44C15D-7F47-4070-916B-AE1F1D09B706}"/>
              </a:ext>
            </a:extLst>
          </p:cNvPr>
          <p:cNvSpPr/>
          <p:nvPr/>
        </p:nvSpPr>
        <p:spPr>
          <a:xfrm>
            <a:off x="204639" y="4979634"/>
            <a:ext cx="276389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hlinkClick r:id="rId15"/>
              </a:rPr>
              <a:t>https://m.blog.naver.com/sind02/110180309580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9569711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9950" y="158561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이번 주 숙제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15740BA-7F61-4C9C-AC7C-E335460A84DC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5695643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14. </a:t>
            </a:r>
            <a:r>
              <a:rPr lang="ko-KR" altLang="en-US" sz="2800" dirty="0">
                <a:solidFill>
                  <a:schemeClr val="tx1"/>
                </a:solidFill>
              </a:rPr>
              <a:t>과학적인 우리 한글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26BDD39-AC47-4088-9FC5-D15AFCB56F27}"/>
              </a:ext>
            </a:extLst>
          </p:cNvPr>
          <p:cNvSpPr txBox="1"/>
          <p:nvPr/>
        </p:nvSpPr>
        <p:spPr>
          <a:xfrm>
            <a:off x="520709" y="1559561"/>
            <a:ext cx="41332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지구에게 편지쓰기</a:t>
            </a:r>
            <a:endParaRPr lang="en-US" altLang="ko-KR" sz="2000" dirty="0"/>
          </a:p>
          <a:p>
            <a:r>
              <a:rPr lang="ko-KR" altLang="en-US" sz="2000" dirty="0"/>
              <a:t>지구를 지킨 실천 인증사진 찍기</a:t>
            </a:r>
            <a:endParaRPr lang="en-US" sz="20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8AB3C32-4A4B-4C45-AC57-6EBF017D5A7D}"/>
              </a:ext>
            </a:extLst>
          </p:cNvPr>
          <p:cNvSpPr txBox="1"/>
          <p:nvPr/>
        </p:nvSpPr>
        <p:spPr>
          <a:xfrm>
            <a:off x="6045206" y="1562905"/>
            <a:ext cx="675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지구에게 편지를 쓰고</a:t>
            </a:r>
            <a:r>
              <a:rPr lang="en-US" altLang="ko-KR" sz="2000" dirty="0"/>
              <a:t>,</a:t>
            </a:r>
            <a:r>
              <a:rPr lang="ko-KR" altLang="en-US" sz="2000" dirty="0"/>
              <a:t> 지구를 지킨 실천 인증사진을 선생님께 보내 주세요</a:t>
            </a:r>
            <a:r>
              <a:rPr lang="en-US" altLang="ko-KR" sz="2000" dirty="0"/>
              <a:t>!</a:t>
            </a:r>
            <a:endParaRPr lang="en-US" sz="20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DF132B9-2632-476F-A611-F5F5CCFB99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1352" y="1652154"/>
            <a:ext cx="453507" cy="500192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470AC42-197A-4FE0-BEDE-8E29CEBC2D31}"/>
              </a:ext>
            </a:extLst>
          </p:cNvPr>
          <p:cNvSpPr txBox="1"/>
          <p:nvPr/>
        </p:nvSpPr>
        <p:spPr>
          <a:xfrm>
            <a:off x="520709" y="2779661"/>
            <a:ext cx="3619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교재</a:t>
            </a:r>
            <a:r>
              <a:rPr lang="en-US" altLang="ko-KR" sz="2000" dirty="0"/>
              <a:t> p51-53</a:t>
            </a:r>
            <a:endParaRPr lang="en-US" sz="20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0E7B13C-8A79-425C-8E08-59E6BDF90103}"/>
              </a:ext>
            </a:extLst>
          </p:cNvPr>
          <p:cNvSpPr txBox="1"/>
          <p:nvPr/>
        </p:nvSpPr>
        <p:spPr>
          <a:xfrm>
            <a:off x="6096000" y="2777989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다음 시간에 얘기해요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F2069FB-F865-4983-B46D-1534D2F50B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1351" y="2628236"/>
            <a:ext cx="453507" cy="500192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1DCF8E27-C8C6-46CD-A45F-445629DFE2C4}"/>
              </a:ext>
            </a:extLst>
          </p:cNvPr>
          <p:cNvGrpSpPr/>
          <p:nvPr/>
        </p:nvGrpSpPr>
        <p:grpSpPr>
          <a:xfrm>
            <a:off x="77452" y="-27933"/>
            <a:ext cx="7142498" cy="787887"/>
            <a:chOff x="77452" y="-27933"/>
            <a:chExt cx="6510985" cy="787887"/>
          </a:xfrm>
        </p:grpSpPr>
        <p:sp>
          <p:nvSpPr>
            <p:cNvPr id="27" name="Title 1">
              <a:extLst>
                <a:ext uri="{FF2B5EF4-FFF2-40B4-BE49-F238E27FC236}">
                  <a16:creationId xmlns:a16="http://schemas.microsoft.com/office/drawing/2014/main" id="{CB0DB5CA-1709-4BF5-8267-F5F6F2B9C297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3200" dirty="0"/>
                <a:t>복습 </a:t>
              </a:r>
              <a:r>
                <a:rPr lang="en-US" altLang="ko-KR" sz="3200" dirty="0"/>
                <a:t>1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37CB360A-DE3A-45DA-B381-51DEE2A840E2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4752030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C15740BA-7F61-4C9C-AC7C-E335460A84DC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5695643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Reference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F1A8EF-7F1B-420C-8EF7-A6FB53F76289}"/>
              </a:ext>
            </a:extLst>
          </p:cNvPr>
          <p:cNvSpPr txBox="1"/>
          <p:nvPr/>
        </p:nvSpPr>
        <p:spPr>
          <a:xfrm>
            <a:off x="109188" y="940169"/>
            <a:ext cx="11895999" cy="4970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00" dirty="0">
                <a:latin typeface="13"/>
              </a:rPr>
              <a:t>1. </a:t>
            </a:r>
            <a:r>
              <a:rPr lang="ko-KR" altLang="en-US" sz="1300" dirty="0">
                <a:latin typeface="13"/>
              </a:rPr>
              <a:t>재외동포를 위한 한국어 </a:t>
            </a:r>
            <a:r>
              <a:rPr lang="en-US" altLang="ko-KR" sz="1300" dirty="0">
                <a:latin typeface="13"/>
              </a:rPr>
              <a:t>5-1 (</a:t>
            </a:r>
            <a:r>
              <a:rPr lang="ko-KR" altLang="en-US" sz="1300" dirty="0">
                <a:latin typeface="13"/>
              </a:rPr>
              <a:t>영어권</a:t>
            </a:r>
            <a:r>
              <a:rPr lang="en-US" altLang="ko-KR" sz="1300" dirty="0">
                <a:latin typeface="13"/>
              </a:rPr>
              <a:t>)</a:t>
            </a:r>
            <a:endParaRPr lang="en-US" sz="1300" dirty="0">
              <a:latin typeface="13"/>
            </a:endParaRPr>
          </a:p>
          <a:p>
            <a:r>
              <a:rPr lang="en-US" sz="1300" dirty="0">
                <a:latin typeface="13"/>
              </a:rPr>
              <a:t>2. Study Korean</a:t>
            </a:r>
          </a:p>
          <a:p>
            <a:r>
              <a:rPr lang="en-US" sz="1300" dirty="0">
                <a:latin typeface="13"/>
              </a:rPr>
              <a:t>3. </a:t>
            </a:r>
            <a:r>
              <a:rPr lang="en-US" sz="1300" dirty="0">
                <a:latin typeface="13"/>
                <a:hlinkClick r:id="rId3"/>
              </a:rPr>
              <a:t>https://kr.clipartlogo.com/image/vector-yellow-flower-with-green-leaves-swirl_344694.html</a:t>
            </a:r>
            <a:endParaRPr lang="en-US" sz="1300" dirty="0">
              <a:latin typeface="13"/>
            </a:endParaRPr>
          </a:p>
          <a:p>
            <a:r>
              <a:rPr lang="en-US" sz="1300" dirty="0">
                <a:latin typeface="13"/>
              </a:rPr>
              <a:t>4.</a:t>
            </a:r>
            <a:r>
              <a:rPr lang="en-US" sz="1300" dirty="0">
                <a:latin typeface="13"/>
                <a:hlinkClick r:id="rId4"/>
              </a:rPr>
              <a:t>http://blog.naver.com/</a:t>
            </a:r>
            <a:r>
              <a:rPr lang="en-US" sz="1300" dirty="0" err="1">
                <a:latin typeface="13"/>
                <a:hlinkClick r:id="rId4"/>
              </a:rPr>
              <a:t>PostView.nhn?blogId</a:t>
            </a:r>
            <a:r>
              <a:rPr lang="en-US" sz="1300" dirty="0">
                <a:latin typeface="13"/>
                <a:hlinkClick r:id="rId4"/>
              </a:rPr>
              <a:t>=</a:t>
            </a:r>
            <a:r>
              <a:rPr lang="en-US" sz="1300" dirty="0" err="1">
                <a:latin typeface="13"/>
                <a:hlinkClick r:id="rId4"/>
              </a:rPr>
              <a:t>eropink&amp;logNo</a:t>
            </a:r>
            <a:r>
              <a:rPr lang="en-US" sz="1300" dirty="0">
                <a:latin typeface="13"/>
                <a:hlinkClick r:id="rId4"/>
              </a:rPr>
              <a:t>=221007159909&amp;parentCategoryNo=&amp;</a:t>
            </a:r>
            <a:r>
              <a:rPr lang="en-US" sz="1300" dirty="0" err="1">
                <a:latin typeface="13"/>
                <a:hlinkClick r:id="rId4"/>
              </a:rPr>
              <a:t>categoryNo</a:t>
            </a:r>
            <a:r>
              <a:rPr lang="en-US" sz="1300" dirty="0">
                <a:latin typeface="13"/>
                <a:hlinkClick r:id="rId4"/>
              </a:rPr>
              <a:t>=1&amp;viewDate=&amp;</a:t>
            </a:r>
            <a:r>
              <a:rPr lang="en-US" sz="1300" dirty="0" err="1">
                <a:latin typeface="13"/>
                <a:hlinkClick r:id="rId4"/>
              </a:rPr>
              <a:t>isShowPopularPosts</a:t>
            </a:r>
            <a:r>
              <a:rPr lang="en-US" sz="1300" dirty="0">
                <a:latin typeface="13"/>
                <a:hlinkClick r:id="rId4"/>
              </a:rPr>
              <a:t>=</a:t>
            </a:r>
            <a:r>
              <a:rPr lang="en-US" sz="1300" dirty="0" err="1">
                <a:latin typeface="13"/>
                <a:hlinkClick r:id="rId4"/>
              </a:rPr>
              <a:t>false&amp;from</a:t>
            </a:r>
            <a:r>
              <a:rPr lang="en-US" sz="1300" dirty="0">
                <a:latin typeface="13"/>
                <a:hlinkClick r:id="rId4"/>
              </a:rPr>
              <a:t>=</a:t>
            </a:r>
            <a:r>
              <a:rPr lang="en-US" sz="1300" dirty="0" err="1">
                <a:latin typeface="13"/>
                <a:hlinkClick r:id="rId4"/>
              </a:rPr>
              <a:t>postView</a:t>
            </a:r>
            <a:endParaRPr lang="en-US" sz="1300" dirty="0">
              <a:latin typeface="13"/>
            </a:endParaRPr>
          </a:p>
          <a:p>
            <a:r>
              <a:rPr lang="en-US" sz="1300" dirty="0">
                <a:latin typeface="13"/>
              </a:rPr>
              <a:t>5. </a:t>
            </a:r>
            <a:r>
              <a:rPr lang="en-US" sz="1300" dirty="0">
                <a:latin typeface="13"/>
                <a:hlinkClick r:id="rId5"/>
              </a:rPr>
              <a:t>https://m.gettyimagesbank.com/view/%EC%BA%A0%ED%95%91-%EB%A0%88%EC%A0%80%ED%99%9C%EB%8F%99-%EC%9D%BC%EB%9F%AC%EC%8A%A4%ED%8A%B8/a10538203</a:t>
            </a:r>
            <a:endParaRPr lang="en-US" sz="1300" dirty="0">
              <a:latin typeface="13"/>
            </a:endParaRPr>
          </a:p>
          <a:p>
            <a:r>
              <a:rPr lang="en-US" sz="1300" dirty="0">
                <a:latin typeface="13"/>
              </a:rPr>
              <a:t>6. </a:t>
            </a:r>
            <a:r>
              <a:rPr lang="en-US" sz="1300" dirty="0">
                <a:latin typeface="13"/>
                <a:hlinkClick r:id="rId6"/>
              </a:rPr>
              <a:t>https://clipartkorea.co.kr/search/preview.php?cont_code=ti087b3808</a:t>
            </a:r>
            <a:endParaRPr lang="en-US" sz="1300" dirty="0">
              <a:latin typeface="13"/>
            </a:endParaRPr>
          </a:p>
          <a:p>
            <a:r>
              <a:rPr lang="en-US" sz="1300" dirty="0">
                <a:latin typeface="13"/>
              </a:rPr>
              <a:t>7. </a:t>
            </a:r>
            <a:r>
              <a:rPr lang="en-US" sz="1300" dirty="0">
                <a:latin typeface="13"/>
                <a:hlinkClick r:id="rId7"/>
              </a:rPr>
              <a:t>https://news.chosun.com/site/data/html_dir/2018/08/29/2018082904311.html</a:t>
            </a:r>
            <a:endParaRPr lang="en-US" sz="1300" dirty="0">
              <a:latin typeface="13"/>
            </a:endParaRPr>
          </a:p>
          <a:p>
            <a:r>
              <a:rPr lang="en-US" sz="1300" dirty="0">
                <a:latin typeface="13"/>
              </a:rPr>
              <a:t>8. https://kr.pixtastock.com/illustration/9623566</a:t>
            </a:r>
          </a:p>
          <a:p>
            <a:r>
              <a:rPr lang="en-US" sz="1300" dirty="0">
                <a:latin typeface="13"/>
              </a:rPr>
              <a:t>9. https://www.pinterest.co.uk/pin/76068681192384627/</a:t>
            </a:r>
          </a:p>
          <a:p>
            <a:r>
              <a:rPr lang="en-US" sz="1300" dirty="0">
                <a:latin typeface="13"/>
              </a:rPr>
              <a:t>10.</a:t>
            </a:r>
            <a:r>
              <a:rPr lang="en-US" sz="1300" dirty="0">
                <a:latin typeface="13"/>
                <a:hlinkClick r:id="rId8"/>
              </a:rPr>
              <a:t>https://hu.pinterest.com/pin/338614465733492612/?amp_client_id=</a:t>
            </a:r>
            <a:r>
              <a:rPr lang="en-US" sz="1300" dirty="0">
                <a:latin typeface="13"/>
              </a:rPr>
              <a:t>CLIENT_ID(_)&amp;mweb_unauth_id=&amp;simplified=true</a:t>
            </a:r>
          </a:p>
          <a:p>
            <a:r>
              <a:rPr lang="en-US" sz="1300" dirty="0">
                <a:latin typeface="13"/>
              </a:rPr>
              <a:t>11. https://in.pinterest.com/pin/654710864552702427/</a:t>
            </a:r>
          </a:p>
          <a:p>
            <a:r>
              <a:rPr lang="en-US" sz="1300" dirty="0">
                <a:latin typeface="13"/>
              </a:rPr>
              <a:t>12. https://www.pinterest.pt/pin/586030970247143280/</a:t>
            </a:r>
          </a:p>
          <a:p>
            <a:r>
              <a:rPr lang="en-US" sz="1300" dirty="0">
                <a:latin typeface="13"/>
              </a:rPr>
              <a:t>13. https://recess.fandom.com/wiki/Rainy_Days</a:t>
            </a:r>
          </a:p>
          <a:p>
            <a:r>
              <a:rPr lang="en-US" sz="1300" dirty="0">
                <a:latin typeface="13"/>
              </a:rPr>
              <a:t>14. https://www.123rf.com/photo_105746701_stock-vector-boys-are-writing-kids-doing-homework-maths-at-home-cartoon-cute-little-boy-in-red-shirt-siting-on-th.html</a:t>
            </a:r>
          </a:p>
          <a:p>
            <a:r>
              <a:rPr lang="en-US" sz="1300" dirty="0">
                <a:latin typeface="13"/>
              </a:rPr>
              <a:t>15. </a:t>
            </a:r>
            <a:r>
              <a:rPr lang="en-US" sz="1300" dirty="0">
                <a:latin typeface="13"/>
                <a:hlinkClick r:id="rId9"/>
              </a:rPr>
              <a:t>https://www.vectorstock.com/royalty-free-vector/cartoon-characters-vitamin-pills-for-healthy-vector-12772292</a:t>
            </a:r>
            <a:endParaRPr lang="en-US" sz="1300" dirty="0">
              <a:latin typeface="13"/>
            </a:endParaRPr>
          </a:p>
          <a:p>
            <a:r>
              <a:rPr lang="en-US" sz="1300" dirty="0">
                <a:latin typeface="13"/>
              </a:rPr>
              <a:t>16. </a:t>
            </a:r>
            <a:r>
              <a:rPr lang="en-US" sz="1300" dirty="0">
                <a:latin typeface="13"/>
                <a:hlinkClick r:id="rId10"/>
              </a:rPr>
              <a:t>https://www.freepik.com/premium-vector/bored-young-man-home-want-travel-working-from-home_7557425.htm</a:t>
            </a:r>
            <a:endParaRPr lang="en-US" sz="1300" dirty="0">
              <a:latin typeface="13"/>
            </a:endParaRPr>
          </a:p>
          <a:p>
            <a:r>
              <a:rPr lang="en-US" sz="1300" dirty="0">
                <a:latin typeface="13"/>
              </a:rPr>
              <a:t>17. </a:t>
            </a:r>
            <a:r>
              <a:rPr lang="en-US" sz="1300" dirty="0">
                <a:latin typeface="13"/>
                <a:hlinkClick r:id="rId11"/>
              </a:rPr>
              <a:t>http://lg-sl.net/product/scilab/sciencestorylist/ALL/readSciencestoryList.mvc?sciencestoryListId=PVSC2016050001</a:t>
            </a:r>
            <a:endParaRPr lang="en-US" sz="1300" dirty="0">
              <a:latin typeface="13"/>
            </a:endParaRPr>
          </a:p>
          <a:p>
            <a:r>
              <a:rPr lang="en-US" sz="1300" dirty="0">
                <a:latin typeface="13"/>
              </a:rPr>
              <a:t>18. </a:t>
            </a:r>
            <a:r>
              <a:rPr lang="en-US" sz="1300" dirty="0">
                <a:latin typeface="13"/>
                <a:hlinkClick r:id="rId12"/>
              </a:rPr>
              <a:t>https://www.youtube.com/watch?v=YtRiY7i-yEs</a:t>
            </a:r>
            <a:endParaRPr lang="en-US" sz="1300" dirty="0">
              <a:latin typeface="13"/>
            </a:endParaRPr>
          </a:p>
          <a:p>
            <a:r>
              <a:rPr lang="en-US" sz="1300" dirty="0">
                <a:latin typeface="13"/>
              </a:rPr>
              <a:t>19. </a:t>
            </a:r>
            <a:r>
              <a:rPr lang="en-US" sz="1300" dirty="0">
                <a:latin typeface="13"/>
                <a:hlinkClick r:id="rId13"/>
              </a:rPr>
              <a:t>https://mn.kbs.co.kr/news/view.do?ncd=3593187</a:t>
            </a:r>
            <a:endParaRPr lang="en-US" sz="1300" dirty="0">
              <a:latin typeface="13"/>
            </a:endParaRPr>
          </a:p>
          <a:p>
            <a:r>
              <a:rPr lang="en-US" sz="1300" dirty="0">
                <a:latin typeface="13"/>
              </a:rPr>
              <a:t>20. https://blog.naver.com/misodaljh/100189018658</a:t>
            </a:r>
          </a:p>
          <a:p>
            <a:r>
              <a:rPr lang="en-US" sz="1300" dirty="0">
                <a:latin typeface="13"/>
              </a:rPr>
              <a:t>21. </a:t>
            </a:r>
            <a:r>
              <a:rPr lang="en-US" sz="1300" dirty="0">
                <a:latin typeface="13"/>
                <a:hlinkClick r:id="rId14"/>
              </a:rPr>
              <a:t>https://m.blog.naver.com/sind02/110180309580</a:t>
            </a:r>
            <a:endParaRPr lang="en-US" sz="1300" dirty="0">
              <a:latin typeface="13"/>
            </a:endParaRPr>
          </a:p>
          <a:p>
            <a:r>
              <a:rPr lang="en-US" sz="1300" dirty="0">
                <a:latin typeface="13"/>
              </a:rPr>
              <a:t>22. </a:t>
            </a:r>
            <a:r>
              <a:rPr lang="en-US" sz="1300" dirty="0">
                <a:latin typeface="13"/>
                <a:hlinkClick r:id="rId15"/>
              </a:rPr>
              <a:t>https://blog.naver.com/korasns/221895539914</a:t>
            </a:r>
            <a:endParaRPr lang="en-US" altLang="ko-KR" dirty="0"/>
          </a:p>
          <a:p>
            <a:pPr marL="342900" indent="-3429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087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774DE0-12B3-4AC0-8BB5-2C94014A8F3A}"/>
              </a:ext>
            </a:extLst>
          </p:cNvPr>
          <p:cNvSpPr txBox="1"/>
          <p:nvPr/>
        </p:nvSpPr>
        <p:spPr>
          <a:xfrm>
            <a:off x="2340292" y="3904496"/>
            <a:ext cx="75114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여름에는 주말이 되면 가족들과 함께 </a:t>
            </a:r>
            <a:r>
              <a:rPr lang="en-US" altLang="ko-KR" sz="2500" dirty="0"/>
              <a:t>(</a:t>
            </a:r>
            <a:r>
              <a:rPr lang="ko-KR" altLang="en-US" sz="2500" dirty="0"/>
              <a:t>캠핑을 가다</a:t>
            </a:r>
            <a:r>
              <a:rPr lang="en-US" altLang="ko-KR" sz="2500" dirty="0"/>
              <a:t>).</a:t>
            </a:r>
            <a:endParaRPr lang="en-US" sz="25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250A86-99B8-4A62-B20B-B657D231DC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3189" y="4381550"/>
            <a:ext cx="453507" cy="5001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E824D0-CCD8-4CA7-8D26-6C7846F3BB78}"/>
              </a:ext>
            </a:extLst>
          </p:cNvPr>
          <p:cNvSpPr txBox="1"/>
          <p:nvPr/>
        </p:nvSpPr>
        <p:spPr>
          <a:xfrm>
            <a:off x="7486696" y="4449240"/>
            <a:ext cx="470530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캠핑을 가곤 하다</a:t>
            </a:r>
            <a:r>
              <a:rPr lang="en-US" altLang="ko-KR" sz="2500" b="1" dirty="0">
                <a:solidFill>
                  <a:srgbClr val="FF0000"/>
                </a:solidFill>
              </a:rPr>
              <a:t>.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E5BD26-93F7-4236-BAC5-E02C615609FA}"/>
              </a:ext>
            </a:extLst>
          </p:cNvPr>
          <p:cNvSpPr txBox="1"/>
          <p:nvPr/>
        </p:nvSpPr>
        <p:spPr>
          <a:xfrm>
            <a:off x="2340292" y="5244722"/>
            <a:ext cx="979169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여름에는 주말이 되면 가족들과 함께 </a:t>
            </a:r>
            <a:r>
              <a:rPr lang="ko-KR" altLang="en-US" sz="2500" b="1" dirty="0">
                <a:solidFill>
                  <a:srgbClr val="FF0000"/>
                </a:solidFill>
              </a:rPr>
              <a:t>캠핑을 가곤 해요</a:t>
            </a:r>
            <a:r>
              <a:rPr lang="en-US" altLang="ko-KR" sz="2500" b="1" dirty="0">
                <a:solidFill>
                  <a:srgbClr val="FF0000"/>
                </a:solidFill>
              </a:rPr>
              <a:t>.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E910E4F-8A50-4E11-94B5-8C1102673FA1}"/>
              </a:ext>
            </a:extLst>
          </p:cNvPr>
          <p:cNvSpPr/>
          <p:nvPr/>
        </p:nvSpPr>
        <p:spPr>
          <a:xfrm>
            <a:off x="8015461" y="2753015"/>
            <a:ext cx="367249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hlinkClick r:id="rId4"/>
              </a:rPr>
              <a:t>https://m.gettyimagesbank.com/view/%EC%BA%A0%ED%95%91-%EB%A0%88%EC%A0%80%ED%99%9C%EB%8F%99-%EC%9D%BC%EB%9F%AC%EC%8A%A4%ED%8A%B8/a10538203</a:t>
            </a:r>
            <a:endParaRPr lang="en-US" sz="1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561F18D-B700-4E79-8133-D8E770969F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1541" y="975360"/>
            <a:ext cx="3968919" cy="24669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D4600357-03ED-4625-BAF5-942FF2FA6EE8}"/>
              </a:ext>
            </a:extLst>
          </p:cNvPr>
          <p:cNvSpPr txBox="1">
            <a:spLocks/>
          </p:cNvSpPr>
          <p:nvPr/>
        </p:nvSpPr>
        <p:spPr>
          <a:xfrm>
            <a:off x="2992807" y="288464"/>
            <a:ext cx="6206387" cy="5216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1 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74F3A85-2111-4E30-8BB8-5F73C4065D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83383" y="379362"/>
            <a:ext cx="609423" cy="43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246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21617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1120244" y="3317333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286014" y="4735769"/>
            <a:ext cx="11285846" cy="1163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500" dirty="0"/>
              <a:t> </a:t>
            </a:r>
            <a:r>
              <a:rPr lang="en-US" altLang="ko-KR" sz="2500" dirty="0"/>
              <a:t>3.  </a:t>
            </a:r>
            <a:r>
              <a:rPr lang="en-US" altLang="ko-KR" sz="2400" dirty="0"/>
              <a:t>A</a:t>
            </a:r>
            <a:r>
              <a:rPr lang="ko-KR" altLang="en-US" sz="2400" dirty="0"/>
              <a:t>  거기 날씨는 어때</a:t>
            </a:r>
            <a:r>
              <a:rPr lang="en-US" altLang="ko-KR" sz="2400" dirty="0"/>
              <a:t>?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      B </a:t>
            </a:r>
            <a:r>
              <a:rPr lang="ko-KR" altLang="en-US" sz="2400" dirty="0"/>
              <a:t> 비가 </a:t>
            </a:r>
            <a:r>
              <a:rPr lang="ko-KR" altLang="en-US" sz="2400" b="1" u="sng" dirty="0">
                <a:solidFill>
                  <a:srgbClr val="FF0000"/>
                </a:solidFill>
              </a:rPr>
              <a:t>쏟아지는 데다가 </a:t>
            </a:r>
            <a:r>
              <a:rPr lang="ko-KR" altLang="en-US" sz="2400" dirty="0"/>
              <a:t>바람도 아주 세게 불어</a:t>
            </a:r>
            <a:r>
              <a:rPr lang="en-US" altLang="ko-KR" sz="2400" dirty="0"/>
              <a:t>.</a:t>
            </a:r>
            <a:endParaRPr lang="en-US" sz="2400" b="1" u="sng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D27C51-1072-5444-A070-1B04F572CF50}"/>
              </a:ext>
            </a:extLst>
          </p:cNvPr>
          <p:cNvSpPr txBox="1"/>
          <p:nvPr/>
        </p:nvSpPr>
        <p:spPr>
          <a:xfrm>
            <a:off x="376502" y="1749112"/>
            <a:ext cx="11434498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(Attached to a </a:t>
            </a:r>
            <a:r>
              <a:rPr lang="en-US" altLang="ko-KR" sz="2800" dirty="0"/>
              <a:t>verb or an adjective</a:t>
            </a:r>
            <a:r>
              <a:rPr lang="en-US" sz="2800" dirty="0"/>
              <a:t>) This is used to add more facts to what is already known.</a:t>
            </a:r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6C1888A2-A7DA-4E95-B19F-F74A9C4CE6A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1F496AA-D4B8-4091-94FD-5C6E0B176B0E}"/>
              </a:ext>
            </a:extLst>
          </p:cNvPr>
          <p:cNvSpPr txBox="1"/>
          <p:nvPr/>
        </p:nvSpPr>
        <p:spPr>
          <a:xfrm>
            <a:off x="286014" y="2904672"/>
            <a:ext cx="11756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/>
              <a:t>1. </a:t>
            </a:r>
            <a:r>
              <a:rPr lang="ko-KR" altLang="en-US" sz="2400" dirty="0"/>
              <a:t>제 친구는 머리가 </a:t>
            </a:r>
            <a:r>
              <a:rPr lang="ko-KR" altLang="en-US" sz="2400" b="1" u="sng" dirty="0">
                <a:solidFill>
                  <a:srgbClr val="FF0000"/>
                </a:solidFill>
              </a:rPr>
              <a:t>좋은 데다가 </a:t>
            </a:r>
            <a:r>
              <a:rPr lang="ko-KR" altLang="en-US" sz="2400" dirty="0"/>
              <a:t>열심히 노력해서 항상 시험을 잘 봐요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5C2B6F4-7176-4733-8ED1-0B46A647A503}"/>
              </a:ext>
            </a:extLst>
          </p:cNvPr>
          <p:cNvSpPr txBox="1"/>
          <p:nvPr/>
        </p:nvSpPr>
        <p:spPr>
          <a:xfrm>
            <a:off x="286014" y="3481025"/>
            <a:ext cx="11756571" cy="1140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/>
              <a:t>2. </a:t>
            </a:r>
            <a:r>
              <a:rPr lang="ko-KR" altLang="en-US" sz="2400" dirty="0"/>
              <a:t>이곳은 서울을 한눈에 내려다볼 수 </a:t>
            </a:r>
            <a:r>
              <a:rPr lang="ko-KR" altLang="en-US" sz="2400" b="1" u="sng" dirty="0">
                <a:solidFill>
                  <a:srgbClr val="FF0000"/>
                </a:solidFill>
              </a:rPr>
              <a:t>있는 데다가 </a:t>
            </a:r>
            <a:r>
              <a:rPr lang="ko-KR" altLang="en-US" sz="2400" dirty="0"/>
              <a:t>특히 야경이 아름다워서</a:t>
            </a:r>
            <a:endParaRPr lang="en-US" altLang="ko-KR" sz="2400" dirty="0"/>
          </a:p>
          <a:p>
            <a:pPr>
              <a:lnSpc>
                <a:spcPct val="150000"/>
              </a:lnSpc>
            </a:pPr>
            <a:r>
              <a:rPr lang="en-US" altLang="ko-KR" sz="2400" dirty="0"/>
              <a:t>   </a:t>
            </a:r>
            <a:r>
              <a:rPr lang="ko-KR" altLang="en-US" sz="2400" dirty="0"/>
              <a:t> 관광객들에게 인기가 있습니다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DD93D3D-E56A-4258-BCB8-4CF718F4B826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20" name="Title 1">
              <a:extLst>
                <a:ext uri="{FF2B5EF4-FFF2-40B4-BE49-F238E27FC236}">
                  <a16:creationId xmlns:a16="http://schemas.microsoft.com/office/drawing/2014/main" id="{5778EA17-B8F3-4F9D-9668-A60B2CA0577A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597CD79B-0514-4591-9407-171D7ABE64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557483B4-A1ED-4D9F-A7D2-C04F698C975B}"/>
              </a:ext>
            </a:extLst>
          </p:cNvPr>
          <p:cNvSpPr txBox="1"/>
          <p:nvPr/>
        </p:nvSpPr>
        <p:spPr>
          <a:xfrm>
            <a:off x="522614" y="1019644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~(</a:t>
            </a:r>
            <a:r>
              <a:rPr lang="ko-KR" altLang="en-US" sz="3600" dirty="0">
                <a:solidFill>
                  <a:srgbClr val="FF0000"/>
                </a:solidFill>
              </a:rPr>
              <a:t>으</a:t>
            </a:r>
            <a:r>
              <a:rPr lang="en-US" altLang="ko-KR" sz="3600" dirty="0">
                <a:solidFill>
                  <a:srgbClr val="FF0000"/>
                </a:solidFill>
              </a:rPr>
              <a:t>)</a:t>
            </a:r>
            <a:r>
              <a:rPr lang="ko-KR" altLang="en-US" sz="3600" dirty="0">
                <a:solidFill>
                  <a:srgbClr val="FF0000"/>
                </a:solidFill>
              </a:rPr>
              <a:t>ㄴ</a:t>
            </a:r>
            <a:r>
              <a:rPr lang="en-US" altLang="ko-KR" sz="3600" dirty="0">
                <a:solidFill>
                  <a:srgbClr val="FF0000"/>
                </a:solidFill>
              </a:rPr>
              <a:t>/</a:t>
            </a:r>
            <a:r>
              <a:rPr lang="ko-KR" altLang="en-US" sz="3600" dirty="0">
                <a:solidFill>
                  <a:srgbClr val="FF0000"/>
                </a:solidFill>
              </a:rPr>
              <a:t>는 데다가</a:t>
            </a: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2802323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3FC1348-FB9F-41A4-92CD-858DC87CF3DE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18" name="Title 1">
              <a:extLst>
                <a:ext uri="{FF2B5EF4-FFF2-40B4-BE49-F238E27FC236}">
                  <a16:creationId xmlns:a16="http://schemas.microsoft.com/office/drawing/2014/main" id="{19201CA7-BE17-4C83-8DCB-47A01EC669E7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124AD88E-69C0-4881-8F90-E48A9DD624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27BC7E21-604E-4326-ABAD-03E0C6257992}"/>
              </a:ext>
            </a:extLst>
          </p:cNvPr>
          <p:cNvSpPr txBox="1"/>
          <p:nvPr/>
        </p:nvSpPr>
        <p:spPr>
          <a:xfrm>
            <a:off x="522614" y="1019644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~(</a:t>
            </a:r>
            <a:r>
              <a:rPr lang="ko-KR" altLang="en-US" sz="3600" dirty="0">
                <a:solidFill>
                  <a:srgbClr val="FF0000"/>
                </a:solidFill>
              </a:rPr>
              <a:t>으</a:t>
            </a:r>
            <a:r>
              <a:rPr lang="en-US" altLang="ko-KR" sz="3600" dirty="0">
                <a:solidFill>
                  <a:srgbClr val="FF0000"/>
                </a:solidFill>
              </a:rPr>
              <a:t>)</a:t>
            </a:r>
            <a:r>
              <a:rPr lang="ko-KR" altLang="en-US" sz="3600" dirty="0">
                <a:solidFill>
                  <a:srgbClr val="FF0000"/>
                </a:solidFill>
              </a:rPr>
              <a:t>ㄴ</a:t>
            </a:r>
            <a:r>
              <a:rPr lang="en-US" altLang="ko-KR" sz="3600" dirty="0">
                <a:solidFill>
                  <a:srgbClr val="FF0000"/>
                </a:solidFill>
              </a:rPr>
              <a:t>/</a:t>
            </a:r>
            <a:r>
              <a:rPr lang="ko-KR" altLang="en-US" sz="3600" dirty="0">
                <a:solidFill>
                  <a:srgbClr val="FF0000"/>
                </a:solidFill>
              </a:rPr>
              <a:t>는 데다가</a:t>
            </a:r>
            <a:endParaRPr lang="en-US" altLang="ko-KR" sz="20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70D712C-F721-4785-A6B7-B43E8500C1D4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976201" y="2966729"/>
            <a:ext cx="4239597" cy="2874077"/>
          </a:xfrm>
          <a:prstGeom prst="rect">
            <a:avLst/>
          </a:prstGeom>
        </p:spPr>
      </p:pic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845552" y="1810876"/>
            <a:ext cx="4111581" cy="1010952"/>
          </a:xfrm>
          <a:prstGeom prst="wedgeRoundRectCallout">
            <a:avLst>
              <a:gd name="adj1" fmla="val -42885"/>
              <a:gd name="adj2" fmla="val 89878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응</a:t>
            </a:r>
            <a:r>
              <a:rPr lang="en-US" altLang="ko-KR" sz="2400" dirty="0">
                <a:solidFill>
                  <a:schemeClr val="tx1"/>
                </a:solidFill>
              </a:rPr>
              <a:t>, </a:t>
            </a:r>
            <a:r>
              <a:rPr lang="ko-KR" altLang="en-US" sz="2400" dirty="0">
                <a:solidFill>
                  <a:schemeClr val="tx1"/>
                </a:solidFill>
              </a:rPr>
              <a:t>유진이는 영어를 </a:t>
            </a:r>
            <a:r>
              <a:rPr lang="ko-KR" altLang="en-US" sz="2400" b="1" dirty="0">
                <a:solidFill>
                  <a:srgbClr val="FF0000"/>
                </a:solidFill>
              </a:rPr>
              <a:t>잘하는 데다가</a:t>
            </a:r>
            <a:r>
              <a:rPr lang="ko-KR" altLang="en-US" sz="2400" dirty="0">
                <a:solidFill>
                  <a:schemeClr val="tx1"/>
                </a:solidFill>
              </a:rPr>
              <a:t> 한국어도 잘해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r>
              <a:rPr lang="ko-KR" altLang="en-US" sz="2400" dirty="0">
                <a:solidFill>
                  <a:schemeClr val="tx1"/>
                </a:solidFill>
              </a:rPr>
              <a:t> 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5" name="Rounded Rectangular Callout 20">
            <a:extLst>
              <a:ext uri="{FF2B5EF4-FFF2-40B4-BE49-F238E27FC236}">
                <a16:creationId xmlns:a16="http://schemas.microsoft.com/office/drawing/2014/main" id="{E28C634A-3D1B-438E-B33A-F8D6E30E8C4B}"/>
              </a:ext>
            </a:extLst>
          </p:cNvPr>
          <p:cNvSpPr/>
          <p:nvPr/>
        </p:nvSpPr>
        <p:spPr>
          <a:xfrm>
            <a:off x="706804" y="1821067"/>
            <a:ext cx="3639645" cy="1077627"/>
          </a:xfrm>
          <a:prstGeom prst="wedgeRoundRectCallout">
            <a:avLst>
              <a:gd name="adj1" fmla="val 49475"/>
              <a:gd name="adj2" fmla="val 66378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이번에 유진이가 통역을 한다면서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964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CD057B-F47D-40B5-B7AC-10510806CA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2352" y="3993221"/>
            <a:ext cx="4651651" cy="4206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36066A-101F-4121-AAB6-6DF3BA40022F}"/>
              </a:ext>
            </a:extLst>
          </p:cNvPr>
          <p:cNvSpPr txBox="1"/>
          <p:nvPr/>
        </p:nvSpPr>
        <p:spPr>
          <a:xfrm>
            <a:off x="1871992" y="4686255"/>
            <a:ext cx="432199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1. </a:t>
            </a:r>
            <a:r>
              <a:rPr lang="ko-KR" altLang="en-US" sz="2500" dirty="0"/>
              <a:t>머리도 아파요</a:t>
            </a:r>
            <a:endParaRPr lang="en-US" sz="25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E14A5B-AB72-4333-A030-59AAC1906813}"/>
              </a:ext>
            </a:extLst>
          </p:cNvPr>
          <p:cNvSpPr txBox="1"/>
          <p:nvPr/>
        </p:nvSpPr>
        <p:spPr>
          <a:xfrm>
            <a:off x="3100076" y="3310352"/>
            <a:ext cx="5991848" cy="1183722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500" dirty="0"/>
              <a:t>A </a:t>
            </a:r>
            <a:r>
              <a:rPr lang="ko-KR" altLang="en-US" sz="2500" dirty="0"/>
              <a:t>어디가 아파요</a:t>
            </a:r>
            <a:r>
              <a:rPr lang="en-US" altLang="ko-KR" sz="2500" dirty="0"/>
              <a:t>? </a:t>
            </a:r>
            <a:r>
              <a:rPr lang="ko-KR" altLang="en-US" sz="2500" dirty="0"/>
              <a:t>얼굴색이 안 좋아요</a:t>
            </a:r>
            <a:r>
              <a:rPr lang="en-US" altLang="ko-KR" sz="25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2500" dirty="0"/>
              <a:t>B </a:t>
            </a:r>
            <a:r>
              <a:rPr lang="ko-KR" altLang="en-US" sz="2500" dirty="0"/>
              <a:t>감기에 걸린 데다가 </a:t>
            </a:r>
            <a:r>
              <a:rPr lang="en-US" altLang="ko-KR" sz="2500" dirty="0"/>
              <a:t>__________.</a:t>
            </a:r>
            <a:endParaRPr lang="en-US" sz="25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59F15C-E904-473C-BD16-81A453C21550}"/>
              </a:ext>
            </a:extLst>
          </p:cNvPr>
          <p:cNvSpPr txBox="1"/>
          <p:nvPr/>
        </p:nvSpPr>
        <p:spPr>
          <a:xfrm>
            <a:off x="7105708" y="4686255"/>
            <a:ext cx="32143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2. </a:t>
            </a:r>
            <a:r>
              <a:rPr lang="ko-KR" altLang="en-US" sz="2500" dirty="0"/>
              <a:t>머리를 감고 있어요</a:t>
            </a:r>
            <a:endParaRPr lang="en-US" sz="25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962A00-6916-4009-93CD-B612D8E11F27}"/>
              </a:ext>
            </a:extLst>
          </p:cNvPr>
          <p:cNvSpPr txBox="1"/>
          <p:nvPr/>
        </p:nvSpPr>
        <p:spPr>
          <a:xfrm>
            <a:off x="1871992" y="5431626"/>
            <a:ext cx="36222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3. </a:t>
            </a:r>
            <a:r>
              <a:rPr lang="ko-KR" altLang="en-US" sz="2500" dirty="0"/>
              <a:t>저녁을 먹고 싶어요</a:t>
            </a:r>
            <a:endParaRPr lang="en-US" sz="25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038B2E2-9F66-41C2-A267-DBE6BC8AD1E5}"/>
              </a:ext>
            </a:extLst>
          </p:cNvPr>
          <p:cNvSpPr/>
          <p:nvPr/>
        </p:nvSpPr>
        <p:spPr>
          <a:xfrm>
            <a:off x="1792773" y="4757729"/>
            <a:ext cx="501445" cy="38240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5F9D45-A9C5-495C-A9D5-45396B431382}"/>
              </a:ext>
            </a:extLst>
          </p:cNvPr>
          <p:cNvSpPr txBox="1"/>
          <p:nvPr/>
        </p:nvSpPr>
        <p:spPr>
          <a:xfrm>
            <a:off x="7013448" y="2635574"/>
            <a:ext cx="30575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hlinkClick r:id="rId4"/>
              </a:rPr>
              <a:t>https://clipartkorea.co.kr/search/preview.php?cont_code=ti087b3808</a:t>
            </a:r>
            <a:endParaRPr lang="en-US" sz="1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D23D19-B71D-4ED0-B107-0B1C4F59B5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5551" y="1177184"/>
            <a:ext cx="1470157" cy="185850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23B077C5-6972-4E6E-9673-04191FC588B1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16" name="Title 1">
              <a:extLst>
                <a:ext uri="{FF2B5EF4-FFF2-40B4-BE49-F238E27FC236}">
                  <a16:creationId xmlns:a16="http://schemas.microsoft.com/office/drawing/2014/main" id="{E63D23E3-2855-492C-B5B1-DD52EF01AD7F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906A9A53-92C2-4F40-8E79-A3129DF41F1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12864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92064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239486" y="1058227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~(</a:t>
            </a:r>
            <a:r>
              <a:rPr lang="ko-KR" altLang="en-US" sz="3600" dirty="0">
                <a:solidFill>
                  <a:srgbClr val="FF0000"/>
                </a:solidFill>
              </a:rPr>
              <a:t>으</a:t>
            </a:r>
            <a:r>
              <a:rPr lang="en-US" altLang="ko-KR" sz="3600" dirty="0">
                <a:solidFill>
                  <a:srgbClr val="FF0000"/>
                </a:solidFill>
              </a:rPr>
              <a:t>)</a:t>
            </a:r>
            <a:r>
              <a:rPr lang="ko-KR" altLang="en-US" sz="3600" dirty="0">
                <a:solidFill>
                  <a:srgbClr val="FF0000"/>
                </a:solidFill>
              </a:rPr>
              <a:t>ㄹ수록</a:t>
            </a:r>
            <a:endParaRPr lang="en-US" altLang="ko-KR" sz="2000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256182" y="3317333"/>
            <a:ext cx="9810604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179248" y="2935151"/>
            <a:ext cx="11756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/>
              <a:t>1. </a:t>
            </a:r>
            <a:r>
              <a:rPr lang="ko-KR" altLang="en-US" sz="2400" dirty="0"/>
              <a:t>나이가 어리면 </a:t>
            </a:r>
            <a:r>
              <a:rPr lang="ko-KR" altLang="en-US" sz="2400" b="1" u="sng" dirty="0">
                <a:solidFill>
                  <a:srgbClr val="FF0000"/>
                </a:solidFill>
              </a:rPr>
              <a:t>어릴수록</a:t>
            </a:r>
            <a:r>
              <a:rPr lang="ko-KR" altLang="en-US" sz="2400" dirty="0"/>
              <a:t> 외국어를 빨리 배울 수 있어요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179248" y="3747908"/>
            <a:ext cx="11756569" cy="530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2400" dirty="0"/>
              <a:t>2. </a:t>
            </a:r>
            <a:r>
              <a:rPr lang="ko-KR" altLang="en-US" sz="2400" dirty="0"/>
              <a:t>왕관이나 탑과 같이 오래된 유물은 시간이 </a:t>
            </a:r>
            <a:r>
              <a:rPr lang="ko-KR" altLang="en-US" sz="2400" b="1" u="sng" dirty="0">
                <a:solidFill>
                  <a:srgbClr val="FF0000"/>
                </a:solidFill>
              </a:rPr>
              <a:t>지날수록</a:t>
            </a:r>
            <a:r>
              <a:rPr lang="ko-KR" altLang="en-US" sz="2400" dirty="0"/>
              <a:t> 가치가 높아져요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179248" y="4629658"/>
            <a:ext cx="10075570" cy="1140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/>
              <a:t>3. A</a:t>
            </a:r>
            <a:r>
              <a:rPr lang="ko-KR" altLang="en-US" sz="2400" dirty="0"/>
              <a:t>  한국어 배우기가 어때요</a:t>
            </a:r>
            <a:r>
              <a:rPr lang="en-US" altLang="ko-KR" sz="2400" dirty="0"/>
              <a:t>?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    B </a:t>
            </a:r>
            <a:r>
              <a:rPr lang="ko-KR" altLang="en-US" sz="2400" dirty="0"/>
              <a:t> 한국어는 배우면 </a:t>
            </a:r>
            <a:r>
              <a:rPr lang="ko-KR" altLang="en-US" sz="2400" b="1" u="sng" dirty="0">
                <a:solidFill>
                  <a:srgbClr val="FF0000"/>
                </a:solidFill>
              </a:rPr>
              <a:t>배울수록</a:t>
            </a:r>
            <a:r>
              <a:rPr lang="ko-KR" altLang="en-US" sz="2400" dirty="0"/>
              <a:t> 더 재미있어요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381F5-BC82-3E4C-8E7C-B437CF771B7E}"/>
              </a:ext>
            </a:extLst>
          </p:cNvPr>
          <p:cNvSpPr txBox="1"/>
          <p:nvPr/>
        </p:nvSpPr>
        <p:spPr>
          <a:xfrm>
            <a:off x="179248" y="1733145"/>
            <a:ext cx="11756571" cy="8925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600" dirty="0"/>
              <a:t>(Attached to a verb or an adjective) This is used to describe how a situation becomes more or less serious in the succeeding part following the first part.</a:t>
            </a: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87FC7918-A640-40F6-8D1C-160EACFA4C7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85F9A1F-A2A5-4231-A735-3A8CDA6E7472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17" name="Title 1">
              <a:extLst>
                <a:ext uri="{FF2B5EF4-FFF2-40B4-BE49-F238E27FC236}">
                  <a16:creationId xmlns:a16="http://schemas.microsoft.com/office/drawing/2014/main" id="{4B4CBC76-41B1-457B-A8FA-76ACA07B1EDF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3 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3FD397A5-A9D6-4F3D-B107-682C52EC5F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784535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3138</TotalTime>
  <Words>3544</Words>
  <Application>Microsoft Office PowerPoint</Application>
  <PresentationFormat>Widescreen</PresentationFormat>
  <Paragraphs>461</Paragraphs>
  <Slides>47</Slides>
  <Notes>47</Notes>
  <HiddenSlides>0</HiddenSlides>
  <MMClips>3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5" baseType="lpstr">
      <vt:lpstr>13</vt:lpstr>
      <vt:lpstr>굴림</vt:lpstr>
      <vt:lpstr>맑은 고딕</vt:lpstr>
      <vt:lpstr>Arial</vt:lpstr>
      <vt:lpstr>Calibri</vt:lpstr>
      <vt:lpstr>Calibri Light</vt:lpstr>
      <vt:lpstr>Wingdings 3</vt:lpstr>
      <vt:lpstr>Office Theme</vt:lpstr>
      <vt:lpstr>     재외동포를 위한 한국어(영어권)   5-1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듣고 말해 봐요 P.54</vt:lpstr>
      <vt:lpstr>듣고 말해 봐요 P.54</vt:lpstr>
      <vt:lpstr>듣고 말해 봐요 P.54</vt:lpstr>
      <vt:lpstr>PowerPoint Presentation</vt:lpstr>
      <vt:lpstr>PowerPoint Presentation</vt:lpstr>
      <vt:lpstr>이번 주 숙제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5-1</dc:title>
  <dc:creator>C.-H. Jeon</dc:creator>
  <cp:lastModifiedBy>Hyunkyu Yi</cp:lastModifiedBy>
  <cp:revision>294</cp:revision>
  <dcterms:created xsi:type="dcterms:W3CDTF">2020-04-29T03:48:50Z</dcterms:created>
  <dcterms:modified xsi:type="dcterms:W3CDTF">2020-06-30T02:04:12Z</dcterms:modified>
</cp:coreProperties>
</file>